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맑은 고딕" panose="020B0503020000020004" pitchFamily="50" charset="-127"/>
      <p:regular r:id="rId26"/>
      <p:bold r:id="rId27"/>
    </p:embeddedFont>
    <p:embeddedFont>
      <p:font typeface="Maven Pro" panose="020B0604020202020204" charset="0"/>
      <p:regular r:id="rId28"/>
      <p:bold r:id="rId29"/>
    </p:embeddedFont>
    <p:embeddedFont>
      <p:font typeface="Nuni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63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 y="6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4239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5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bdff19e9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bdff19e9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bdff19e9a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bdff19e9a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325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bdff19e9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bdff19e9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52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bdff19e9a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bdff19e9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7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bdff19e9a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bdff19e9a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307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bdff19e9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bdff19e9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0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bdff19e9a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bdff19e9a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028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bdff19e9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bdff19e9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36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bdff19e9a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7bdff19e9a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24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bdff19e9a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bdff19e9a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9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bdff19e9a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bdff19e9a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740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bdff19e9a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bdff19e9a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7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dff19e9a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dff19e9a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74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bdff19e9a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7bdff19e9a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49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bdff19e9a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bdff19e9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dff19e9a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dff19e9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33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bdff19e9a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bdff19e9a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1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bdff19e9a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bdff19e9a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31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bdff19e9a_4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bdff19e9a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795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bdff19e9a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bdff19e9a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41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bdff19e9a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bdff19e9a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57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youtu.be/b9IXTV-7Lw8" TargetMode="External"/><Relationship Id="rId7" Type="http://schemas.openxmlformats.org/officeDocument/2006/relationships/hyperlink" Target="https://youtu.be/uv-D7Q4hCTA"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m.blog.naver.com/PostView.nhn?blogId=genes75&amp;logNo=100000326468&amp;proxyReferer=https://www.google.com/" TargetMode="External"/><Relationship Id="rId11" Type="http://schemas.openxmlformats.org/officeDocument/2006/relationships/image" Target="../media/image15.png"/><Relationship Id="rId5" Type="http://schemas.openxmlformats.org/officeDocument/2006/relationships/hyperlink" Target="https://youtu.be/lxAFHfGIWtI" TargetMode="External"/><Relationship Id="rId10" Type="http://schemas.openxmlformats.org/officeDocument/2006/relationships/image" Target="../media/image14.png"/><Relationship Id="rId4" Type="http://schemas.openxmlformats.org/officeDocument/2006/relationships/hyperlink" Target="https://youtu.be/Ey09ESZbPDs" TargetMode="Externa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Farm Land Review</a:t>
            </a:r>
            <a:endParaRPr dirty="0"/>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전략 보드게임</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플레이방법</a:t>
            </a:r>
            <a:endParaRPr/>
          </a:p>
        </p:txBody>
      </p:sp>
      <p:grpSp>
        <p:nvGrpSpPr>
          <p:cNvPr id="2" name="그룹 1"/>
          <p:cNvGrpSpPr/>
          <p:nvPr/>
        </p:nvGrpSpPr>
        <p:grpSpPr>
          <a:xfrm>
            <a:off x="3853667" y="1625962"/>
            <a:ext cx="5207874" cy="2714348"/>
            <a:chOff x="3809275" y="1208702"/>
            <a:chExt cx="5207874" cy="2714348"/>
          </a:xfrm>
        </p:grpSpPr>
        <p:pic>
          <p:nvPicPr>
            <p:cNvPr id="372" name="Google Shape;372;p22" title="Points scored"/>
            <p:cNvPicPr preferRelativeResize="0"/>
            <p:nvPr/>
          </p:nvPicPr>
          <p:blipFill>
            <a:blip r:embed="rId3">
              <a:alphaModFix/>
            </a:blip>
            <a:stretch>
              <a:fillRect/>
            </a:stretch>
          </p:blipFill>
          <p:spPr>
            <a:xfrm>
              <a:off x="3809275" y="1208702"/>
              <a:ext cx="5207874" cy="2452776"/>
            </a:xfrm>
            <a:prstGeom prst="rect">
              <a:avLst/>
            </a:prstGeom>
            <a:noFill/>
            <a:ln>
              <a:noFill/>
            </a:ln>
          </p:spPr>
        </p:pic>
        <p:cxnSp>
          <p:nvCxnSpPr>
            <p:cNvPr id="373" name="Google Shape;373;p22"/>
            <p:cNvCxnSpPr/>
            <p:nvPr/>
          </p:nvCxnSpPr>
          <p:spPr>
            <a:xfrm>
              <a:off x="5380475" y="1747650"/>
              <a:ext cx="0" cy="16482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22"/>
            <p:cNvCxnSpPr/>
            <p:nvPr/>
          </p:nvCxnSpPr>
          <p:spPr>
            <a:xfrm>
              <a:off x="6846350" y="1747650"/>
              <a:ext cx="0" cy="16482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22"/>
            <p:cNvCxnSpPr/>
            <p:nvPr/>
          </p:nvCxnSpPr>
          <p:spPr>
            <a:xfrm>
              <a:off x="7614975" y="1747650"/>
              <a:ext cx="0" cy="1648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22"/>
            <p:cNvSpPr/>
            <p:nvPr/>
          </p:nvSpPr>
          <p:spPr>
            <a:xfrm>
              <a:off x="4532600" y="3582250"/>
              <a:ext cx="792300" cy="340800"/>
            </a:xfrm>
            <a:prstGeom prst="wedgeRoundRectCallout">
              <a:avLst>
                <a:gd name="adj1" fmla="val -12997"/>
                <a:gd name="adj2" fmla="val -17089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학습구간</a:t>
              </a:r>
              <a:endParaRPr sz="1100"/>
            </a:p>
          </p:txBody>
        </p:sp>
        <p:sp>
          <p:nvSpPr>
            <p:cNvPr id="377" name="Google Shape;377;p22"/>
            <p:cNvSpPr/>
            <p:nvPr/>
          </p:nvSpPr>
          <p:spPr>
            <a:xfrm>
              <a:off x="5697400" y="3582250"/>
              <a:ext cx="1061700" cy="340800"/>
            </a:xfrm>
            <a:prstGeom prst="wedgeRoundRectCallout">
              <a:avLst>
                <a:gd name="adj1" fmla="val -12997"/>
                <a:gd name="adj2" fmla="val -17089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경매를 통한 경쟁</a:t>
              </a:r>
              <a:endParaRPr sz="1100"/>
            </a:p>
          </p:txBody>
        </p:sp>
        <p:sp>
          <p:nvSpPr>
            <p:cNvPr id="378" name="Google Shape;378;p22"/>
            <p:cNvSpPr/>
            <p:nvPr/>
          </p:nvSpPr>
          <p:spPr>
            <a:xfrm>
              <a:off x="6909725" y="3582250"/>
              <a:ext cx="1061700" cy="340800"/>
            </a:xfrm>
            <a:prstGeom prst="wedgeRoundRectCallout">
              <a:avLst>
                <a:gd name="adj1" fmla="val -12997"/>
                <a:gd name="adj2" fmla="val -17089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찬스카드 이용 </a:t>
              </a:r>
              <a:endParaRPr sz="1100"/>
            </a:p>
          </p:txBody>
        </p:sp>
      </p:grpSp>
      <p:sp>
        <p:nvSpPr>
          <p:cNvPr id="371" name="Google Shape;371;p22"/>
          <p:cNvSpPr txBox="1">
            <a:spLocks noGrp="1"/>
          </p:cNvSpPr>
          <p:nvPr>
            <p:ph type="body" idx="1"/>
          </p:nvPr>
        </p:nvSpPr>
        <p:spPr>
          <a:xfrm>
            <a:off x="634125" y="1721675"/>
            <a:ext cx="4556100" cy="281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초기조건</a:t>
            </a:r>
            <a:endParaRPr sz="14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000" dirty="0"/>
              <a:t>1칸의 땅과 약간의 물과 돈을 가지고 시작</a:t>
            </a:r>
            <a:endParaRPr sz="1000"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b="1" dirty="0"/>
              <a:t>컨트롤 가능한 부분</a:t>
            </a:r>
            <a:endParaRPr sz="12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000" dirty="0"/>
              <a:t>각자 특성을 가진 4가지 종류의 작물을 돈으로 구매.</a:t>
            </a:r>
            <a:endParaRPr sz="1000" dirty="0"/>
          </a:p>
          <a:p>
            <a:pPr marL="0" lvl="0" indent="0" algn="l" rtl="0">
              <a:lnSpc>
                <a:spcPct val="100000"/>
              </a:lnSpc>
              <a:spcBef>
                <a:spcPts val="0"/>
              </a:spcBef>
              <a:spcAft>
                <a:spcPts val="0"/>
              </a:spcAft>
              <a:buNone/>
            </a:pPr>
            <a:r>
              <a:rPr lang="en" sz="1000" dirty="0"/>
              <a:t>물을 소모해 농지 위에 경작.</a:t>
            </a:r>
            <a:endParaRPr sz="1000" dirty="0"/>
          </a:p>
          <a:p>
            <a:pPr marL="0" lvl="0" indent="0" algn="l" rtl="0">
              <a:lnSpc>
                <a:spcPct val="100000"/>
              </a:lnSpc>
              <a:spcBef>
                <a:spcPts val="0"/>
              </a:spcBef>
              <a:spcAft>
                <a:spcPts val="0"/>
              </a:spcAft>
              <a:buNone/>
            </a:pPr>
            <a:r>
              <a:rPr lang="en" sz="1000" dirty="0"/>
              <a:t>자원을 소모해 농지를 늘리거나 찬스 카드를 구매해 변수 창출.</a:t>
            </a:r>
            <a:endParaRPr sz="1000" dirty="0"/>
          </a:p>
          <a:p>
            <a:pPr marL="0" lvl="0" indent="0" algn="l" rtl="0">
              <a:lnSpc>
                <a:spcPct val="100000"/>
              </a:lnSpc>
              <a:spcBef>
                <a:spcPts val="0"/>
              </a:spcBef>
              <a:spcAft>
                <a:spcPts val="0"/>
              </a:spcAft>
              <a:buNone/>
            </a:pPr>
            <a:r>
              <a:rPr lang="en" sz="1000" dirty="0"/>
              <a:t>지략을 필요로 하는 옥션 시스템을 통해 가격 변동을 일으켜 역전 가능성 창출.</a:t>
            </a:r>
            <a:endParaRPr sz="1000"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b="1" dirty="0"/>
              <a:t>승패조건</a:t>
            </a:r>
            <a:endParaRPr sz="12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000" dirty="0"/>
              <a:t>누군가 1명이 먼저 100원을 모으면 게임이 종료, 승리</a:t>
            </a:r>
            <a:endParaRPr sz="1000" dirty="0"/>
          </a:p>
          <a:p>
            <a:pPr marL="0" lvl="0" indent="0" algn="l" rtl="0">
              <a:lnSpc>
                <a:spcPct val="100000"/>
              </a:lnSpc>
              <a:spcBef>
                <a:spcPts val="0"/>
              </a:spcBef>
              <a:spcAft>
                <a:spcPts val="1600"/>
              </a:spcAft>
              <a:buNone/>
            </a:pPr>
            <a:endParaRPr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457200" lvl="0" indent="-355600" algn="l" rtl="0">
              <a:spcBef>
                <a:spcPts val="0"/>
              </a:spcBef>
              <a:spcAft>
                <a:spcPts val="0"/>
              </a:spcAft>
              <a:buSzPts val="2000"/>
              <a:buAutoNum type="arabicPeriod"/>
            </a:pPr>
            <a:r>
              <a:rPr lang="en" sz="2000"/>
              <a:t>컨셉회의</a:t>
            </a:r>
            <a:endParaRPr sz="2000"/>
          </a:p>
        </p:txBody>
      </p:sp>
      <p:sp>
        <p:nvSpPr>
          <p:cNvPr id="384" name="Google Shape;384;p23"/>
          <p:cNvSpPr txBox="1">
            <a:spLocks noGrp="1"/>
          </p:cNvSpPr>
          <p:nvPr>
            <p:ph type="body" idx="1"/>
          </p:nvPr>
        </p:nvSpPr>
        <p:spPr>
          <a:xfrm>
            <a:off x="5515150" y="1990050"/>
            <a:ext cx="28191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아이디어</a:t>
            </a:r>
            <a:endParaRPr sz="1500" dirty="0"/>
          </a:p>
          <a:p>
            <a:pPr marL="457200" lvl="0" indent="-323850" algn="l" rtl="0">
              <a:spcBef>
                <a:spcPts val="0"/>
              </a:spcBef>
              <a:spcAft>
                <a:spcPts val="0"/>
              </a:spcAft>
              <a:buSzPts val="1500"/>
              <a:buChar char="-"/>
            </a:pPr>
            <a:r>
              <a:rPr lang="en" sz="1500" dirty="0"/>
              <a:t>컨셉스토리</a:t>
            </a:r>
            <a:endParaRPr sz="1500" dirty="0"/>
          </a:p>
          <a:p>
            <a:pPr marL="457200" lvl="0" indent="-323850" algn="l" rtl="0">
              <a:spcBef>
                <a:spcPts val="0"/>
              </a:spcBef>
              <a:spcAft>
                <a:spcPts val="0"/>
              </a:spcAft>
              <a:buSzPts val="1500"/>
              <a:buChar char="-"/>
            </a:pPr>
            <a:r>
              <a:rPr lang="en" sz="1500" dirty="0"/>
              <a:t>배경시놉시스</a:t>
            </a:r>
            <a:endParaRPr sz="1500" dirty="0"/>
          </a:p>
          <a:p>
            <a:pPr marL="457200" lvl="0" indent="-323850" algn="l" rtl="0">
              <a:spcBef>
                <a:spcPts val="0"/>
              </a:spcBef>
              <a:spcAft>
                <a:spcPts val="0"/>
              </a:spcAft>
              <a:buSzPts val="1500"/>
              <a:buChar char="-"/>
            </a:pPr>
            <a:r>
              <a:rPr lang="en" sz="1500" dirty="0"/>
              <a:t>플레이 시나리오</a:t>
            </a:r>
            <a:endParaRPr sz="1500" dirty="0"/>
          </a:p>
        </p:txBody>
      </p:sp>
      <p:pic>
        <p:nvPicPr>
          <p:cNvPr id="385" name="Google Shape;385;p23"/>
          <p:cNvPicPr preferRelativeResize="0"/>
          <p:nvPr/>
        </p:nvPicPr>
        <p:blipFill>
          <a:blip r:embed="rId3">
            <a:alphaModFix/>
          </a:blip>
          <a:stretch>
            <a:fillRect/>
          </a:stretch>
        </p:blipFill>
        <p:spPr>
          <a:xfrm>
            <a:off x="699150" y="1597863"/>
            <a:ext cx="4321099" cy="3240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2.자료조사</a:t>
            </a:r>
            <a:endParaRPr sz="2000"/>
          </a:p>
        </p:txBody>
      </p:sp>
      <p:sp>
        <p:nvSpPr>
          <p:cNvPr id="391" name="Google Shape;391;p24"/>
          <p:cNvSpPr txBox="1">
            <a:spLocks noGrp="1"/>
          </p:cNvSpPr>
          <p:nvPr>
            <p:ph type="body" idx="1"/>
          </p:nvPr>
        </p:nvSpPr>
        <p:spPr>
          <a:xfrm>
            <a:off x="5269500" y="1990050"/>
            <a:ext cx="30648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Nunito" panose="020B0604020202020204" charset="0"/>
              </a:rPr>
              <a:t>유사보드게임과 참고게임</a:t>
            </a:r>
            <a:endParaRPr sz="2000" dirty="0">
              <a:latin typeface="Nunito" panose="020B0604020202020204" charset="0"/>
            </a:endParaRPr>
          </a:p>
          <a:p>
            <a:pPr marL="457200" lvl="0" indent="-323850" algn="l" rtl="0">
              <a:spcBef>
                <a:spcPts val="1600"/>
              </a:spcBef>
              <a:spcAft>
                <a:spcPts val="0"/>
              </a:spcAft>
              <a:buSzPts val="1500"/>
              <a:buChar char="-"/>
            </a:pPr>
            <a:r>
              <a:rPr lang="en" sz="1500" dirty="0">
                <a:latin typeface="Nunito" panose="020B0604020202020204" charset="0"/>
              </a:rPr>
              <a:t>아그리콜라, 카베르나 (</a:t>
            </a:r>
            <a:r>
              <a:rPr lang="en" sz="1500" u="sng" dirty="0">
                <a:solidFill>
                  <a:schemeClr val="hlink"/>
                </a:solidFill>
                <a:latin typeface="Nunito" panose="020B0604020202020204" charset="0"/>
                <a:hlinkClick r:id="rId3"/>
              </a:rPr>
              <a:t>링크</a:t>
            </a:r>
            <a:r>
              <a:rPr lang="en" sz="1500" dirty="0">
                <a:latin typeface="Nunito" panose="020B0604020202020204" charset="0"/>
              </a:rPr>
              <a:t>)</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카탄 (</a:t>
            </a:r>
            <a:r>
              <a:rPr lang="en" sz="1500" u="sng" dirty="0">
                <a:solidFill>
                  <a:schemeClr val="hlink"/>
                </a:solidFill>
                <a:latin typeface="Nunito" panose="020B0604020202020204" charset="0"/>
                <a:hlinkClick r:id="rId4"/>
              </a:rPr>
              <a:t>링크</a:t>
            </a:r>
            <a:r>
              <a:rPr lang="en" sz="1500" dirty="0">
                <a:latin typeface="Nunito" panose="020B0604020202020204" charset="0"/>
              </a:rPr>
              <a:t>)</a:t>
            </a:r>
            <a:endParaRPr sz="1500" dirty="0">
              <a:latin typeface="Nunito" panose="020B0604020202020204" charset="0"/>
            </a:endParaRPr>
          </a:p>
          <a:p>
            <a:pPr marL="457200" lvl="0" indent="-323850" algn="l" rtl="0">
              <a:spcBef>
                <a:spcPts val="0"/>
              </a:spcBef>
              <a:spcAft>
                <a:spcPts val="0"/>
              </a:spcAft>
              <a:buSzPts val="1500"/>
              <a:buChar char="-"/>
            </a:pPr>
            <a:r>
              <a:rPr lang="en" sz="1500" dirty="0">
                <a:solidFill>
                  <a:srgbClr val="000000"/>
                </a:solidFill>
                <a:latin typeface="Nunito" panose="020B0604020202020204" charset="0"/>
                <a:ea typeface="Arial"/>
                <a:cs typeface="Arial"/>
                <a:sym typeface="Arial"/>
              </a:rPr>
              <a:t>푸에르토리코 (</a:t>
            </a:r>
            <a:r>
              <a:rPr lang="en" sz="1500" u="sng" dirty="0">
                <a:solidFill>
                  <a:schemeClr val="hlink"/>
                </a:solidFill>
                <a:latin typeface="Nunito" panose="020B0604020202020204" charset="0"/>
                <a:ea typeface="Arial"/>
                <a:cs typeface="Arial"/>
                <a:sym typeface="Arial"/>
                <a:hlinkClick r:id="rId5"/>
              </a:rPr>
              <a:t>링크</a:t>
            </a:r>
            <a:r>
              <a:rPr lang="en" sz="1500" dirty="0">
                <a:solidFill>
                  <a:srgbClr val="000000"/>
                </a:solidFill>
                <a:latin typeface="Nunito" panose="020B0604020202020204" charset="0"/>
                <a:ea typeface="Arial"/>
                <a:cs typeface="Arial"/>
                <a:sym typeface="Arial"/>
              </a:rPr>
              <a:t>)</a:t>
            </a:r>
            <a:endParaRPr sz="1500" dirty="0">
              <a:solidFill>
                <a:srgbClr val="000000"/>
              </a:solidFill>
              <a:latin typeface="Nunito" panose="020B0604020202020204" charset="0"/>
              <a:ea typeface="Arial"/>
              <a:cs typeface="Arial"/>
              <a:sym typeface="Arial"/>
            </a:endParaRPr>
          </a:p>
          <a:p>
            <a:pPr marL="457200" lvl="0" indent="-323850" algn="l" rtl="0">
              <a:spcBef>
                <a:spcPts val="0"/>
              </a:spcBef>
              <a:spcAft>
                <a:spcPts val="0"/>
              </a:spcAft>
              <a:buClr>
                <a:srgbClr val="000000"/>
              </a:buClr>
              <a:buSzPts val="1500"/>
              <a:buFont typeface="Arial"/>
              <a:buChar char="-"/>
            </a:pPr>
            <a:r>
              <a:rPr lang="en" sz="1500" dirty="0">
                <a:solidFill>
                  <a:srgbClr val="000000"/>
                </a:solidFill>
                <a:latin typeface="Nunito" panose="020B0604020202020204" charset="0"/>
                <a:ea typeface="Arial"/>
                <a:cs typeface="Arial"/>
                <a:sym typeface="Arial"/>
              </a:rPr>
              <a:t>카를로스 마그너스(</a:t>
            </a:r>
            <a:r>
              <a:rPr lang="en" sz="1500" u="sng" dirty="0">
                <a:solidFill>
                  <a:schemeClr val="hlink"/>
                </a:solidFill>
                <a:latin typeface="Nunito" panose="020B0604020202020204" charset="0"/>
                <a:ea typeface="Arial"/>
                <a:cs typeface="Arial"/>
                <a:sym typeface="Arial"/>
                <a:hlinkClick r:id="rId6"/>
              </a:rPr>
              <a:t>링크</a:t>
            </a:r>
            <a:r>
              <a:rPr lang="en" sz="1500" dirty="0">
                <a:solidFill>
                  <a:srgbClr val="000000"/>
                </a:solidFill>
                <a:latin typeface="Nunito" panose="020B0604020202020204" charset="0"/>
                <a:ea typeface="Arial"/>
                <a:cs typeface="Arial"/>
                <a:sym typeface="Arial"/>
              </a:rPr>
              <a:t>)</a:t>
            </a:r>
            <a:endParaRPr sz="1500" dirty="0">
              <a:solidFill>
                <a:srgbClr val="000000"/>
              </a:solidFill>
              <a:latin typeface="Nunito" panose="020B0604020202020204" charset="0"/>
              <a:ea typeface="Arial"/>
              <a:cs typeface="Arial"/>
              <a:sym typeface="Arial"/>
            </a:endParaRPr>
          </a:p>
          <a:p>
            <a:pPr marL="457200" lvl="0" indent="-323850" algn="l" rtl="0">
              <a:spcBef>
                <a:spcPts val="0"/>
              </a:spcBef>
              <a:spcAft>
                <a:spcPts val="0"/>
              </a:spcAft>
              <a:buClr>
                <a:srgbClr val="000000"/>
              </a:buClr>
              <a:buSzPts val="1500"/>
              <a:buFont typeface="Arial"/>
              <a:buChar char="-"/>
            </a:pPr>
            <a:r>
              <a:rPr lang="en" sz="1500" dirty="0">
                <a:solidFill>
                  <a:srgbClr val="000000"/>
                </a:solidFill>
                <a:latin typeface="Nunito" panose="020B0604020202020204" charset="0"/>
                <a:ea typeface="Arial"/>
                <a:cs typeface="Arial"/>
                <a:sym typeface="Arial"/>
              </a:rPr>
              <a:t>엘그란데 (</a:t>
            </a:r>
            <a:r>
              <a:rPr lang="en" sz="1500" u="sng" dirty="0">
                <a:solidFill>
                  <a:schemeClr val="hlink"/>
                </a:solidFill>
                <a:latin typeface="Nunito" panose="020B0604020202020204" charset="0"/>
                <a:ea typeface="Arial"/>
                <a:cs typeface="Arial"/>
                <a:sym typeface="Arial"/>
                <a:hlinkClick r:id="rId7"/>
              </a:rPr>
              <a:t>링크</a:t>
            </a:r>
            <a:r>
              <a:rPr lang="en" sz="1500" dirty="0" smtClean="0">
                <a:solidFill>
                  <a:srgbClr val="000000"/>
                </a:solidFill>
                <a:latin typeface="Nunito" panose="020B0604020202020204" charset="0"/>
                <a:ea typeface="Arial"/>
                <a:cs typeface="Arial"/>
                <a:sym typeface="Arial"/>
              </a:rPr>
              <a:t>)</a:t>
            </a:r>
            <a:endParaRPr sz="1500" dirty="0">
              <a:solidFill>
                <a:srgbClr val="000000"/>
              </a:solidFill>
              <a:latin typeface="Nunito" panose="020B0604020202020204" charset="0"/>
              <a:ea typeface="Arial"/>
              <a:cs typeface="Arial"/>
              <a:sym typeface="Arial"/>
            </a:endParaRPr>
          </a:p>
        </p:txBody>
      </p:sp>
      <p:pic>
        <p:nvPicPr>
          <p:cNvPr id="392" name="Google Shape;392;p24"/>
          <p:cNvPicPr preferRelativeResize="0"/>
          <p:nvPr/>
        </p:nvPicPr>
        <p:blipFill>
          <a:blip r:embed="rId8">
            <a:alphaModFix/>
          </a:blip>
          <a:stretch>
            <a:fillRect/>
          </a:stretch>
        </p:blipFill>
        <p:spPr>
          <a:xfrm>
            <a:off x="230288" y="3417943"/>
            <a:ext cx="2000307" cy="1472000"/>
          </a:xfrm>
          <a:prstGeom prst="rect">
            <a:avLst/>
          </a:prstGeom>
          <a:noFill/>
          <a:ln>
            <a:noFill/>
          </a:ln>
        </p:spPr>
      </p:pic>
      <p:pic>
        <p:nvPicPr>
          <p:cNvPr id="393" name="Google Shape;393;p24"/>
          <p:cNvPicPr preferRelativeResize="0"/>
          <p:nvPr/>
        </p:nvPicPr>
        <p:blipFill rotWithShape="1">
          <a:blip r:embed="rId9">
            <a:alphaModFix/>
          </a:blip>
          <a:srcRect t="23772" b="6081"/>
          <a:stretch/>
        </p:blipFill>
        <p:spPr>
          <a:xfrm>
            <a:off x="277788" y="1616500"/>
            <a:ext cx="1905325" cy="1782825"/>
          </a:xfrm>
          <a:prstGeom prst="rect">
            <a:avLst/>
          </a:prstGeom>
          <a:noFill/>
          <a:ln>
            <a:noFill/>
          </a:ln>
        </p:spPr>
      </p:pic>
      <p:sp>
        <p:nvSpPr>
          <p:cNvPr id="394" name="Google Shape;394;p24"/>
          <p:cNvSpPr txBox="1"/>
          <p:nvPr/>
        </p:nvSpPr>
        <p:spPr>
          <a:xfrm>
            <a:off x="1707525" y="3073300"/>
            <a:ext cx="6894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카탄</a:t>
            </a:r>
            <a:endParaRPr>
              <a:latin typeface="Nunito"/>
              <a:ea typeface="Nunito"/>
              <a:cs typeface="Nunito"/>
              <a:sym typeface="Nunito"/>
            </a:endParaRPr>
          </a:p>
        </p:txBody>
      </p:sp>
      <p:sp>
        <p:nvSpPr>
          <p:cNvPr id="395" name="Google Shape;395;p24"/>
          <p:cNvSpPr txBox="1"/>
          <p:nvPr/>
        </p:nvSpPr>
        <p:spPr>
          <a:xfrm>
            <a:off x="147725" y="4626250"/>
            <a:ext cx="21114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카를로스 마그너스</a:t>
            </a:r>
            <a:endParaRPr>
              <a:latin typeface="Nunito"/>
              <a:ea typeface="Nunito"/>
              <a:cs typeface="Nunito"/>
              <a:sym typeface="Nunito"/>
            </a:endParaRPr>
          </a:p>
        </p:txBody>
      </p:sp>
      <p:pic>
        <p:nvPicPr>
          <p:cNvPr id="396" name="Google Shape;396;p24"/>
          <p:cNvPicPr preferRelativeResize="0"/>
          <p:nvPr/>
        </p:nvPicPr>
        <p:blipFill rotWithShape="1">
          <a:blip r:embed="rId10">
            <a:alphaModFix/>
          </a:blip>
          <a:srcRect t="11320" b="13310"/>
          <a:stretch/>
        </p:blipFill>
        <p:spPr>
          <a:xfrm>
            <a:off x="2230600" y="1620538"/>
            <a:ext cx="2524100" cy="1902400"/>
          </a:xfrm>
          <a:prstGeom prst="rect">
            <a:avLst/>
          </a:prstGeom>
          <a:noFill/>
          <a:ln>
            <a:noFill/>
          </a:ln>
        </p:spPr>
      </p:pic>
      <p:pic>
        <p:nvPicPr>
          <p:cNvPr id="397" name="Google Shape;397;p24"/>
          <p:cNvPicPr preferRelativeResize="0"/>
          <p:nvPr/>
        </p:nvPicPr>
        <p:blipFill>
          <a:blip r:embed="rId11">
            <a:alphaModFix/>
          </a:blip>
          <a:stretch>
            <a:fillRect/>
          </a:stretch>
        </p:blipFill>
        <p:spPr>
          <a:xfrm>
            <a:off x="2249413" y="3385530"/>
            <a:ext cx="2049075" cy="1536825"/>
          </a:xfrm>
          <a:prstGeom prst="rect">
            <a:avLst/>
          </a:prstGeom>
          <a:noFill/>
          <a:ln>
            <a:noFill/>
          </a:ln>
        </p:spPr>
      </p:pic>
      <p:sp>
        <p:nvSpPr>
          <p:cNvPr id="398" name="Google Shape;398;p24"/>
          <p:cNvSpPr txBox="1"/>
          <p:nvPr/>
        </p:nvSpPr>
        <p:spPr>
          <a:xfrm>
            <a:off x="3216700" y="4550050"/>
            <a:ext cx="12216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엘그란데</a:t>
            </a:r>
            <a:endParaRPr b="1">
              <a:latin typeface="Nunito"/>
              <a:ea typeface="Nunito"/>
              <a:cs typeface="Nunito"/>
              <a:sym typeface="Nunito"/>
            </a:endParaRPr>
          </a:p>
        </p:txBody>
      </p:sp>
      <p:sp>
        <p:nvSpPr>
          <p:cNvPr id="399" name="Google Shape;399;p24"/>
          <p:cNvSpPr txBox="1"/>
          <p:nvPr/>
        </p:nvSpPr>
        <p:spPr>
          <a:xfrm>
            <a:off x="3879925" y="1597875"/>
            <a:ext cx="12216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아그리콜라</a:t>
            </a:r>
            <a:endParaRPr b="1">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제작과정</a:t>
            </a:r>
            <a:endParaRPr dirty="0"/>
          </a:p>
          <a:p>
            <a:pPr marL="0" lvl="0" indent="0" algn="l" rtl="0">
              <a:spcBef>
                <a:spcPts val="0"/>
              </a:spcBef>
              <a:spcAft>
                <a:spcPts val="0"/>
              </a:spcAft>
              <a:buNone/>
            </a:pPr>
            <a:r>
              <a:rPr lang="en" sz="2000" dirty="0"/>
              <a:t>3.사용자 시나리오 작성</a:t>
            </a:r>
            <a:endParaRPr sz="2000" dirty="0"/>
          </a:p>
        </p:txBody>
      </p:sp>
      <p:sp>
        <p:nvSpPr>
          <p:cNvPr id="405" name="Google Shape;405;p25"/>
          <p:cNvSpPr txBox="1">
            <a:spLocks noGrp="1"/>
          </p:cNvSpPr>
          <p:nvPr>
            <p:ph type="body" idx="1"/>
          </p:nvPr>
        </p:nvSpPr>
        <p:spPr>
          <a:xfrm>
            <a:off x="5252650" y="2023688"/>
            <a:ext cx="32883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기본 룰 확정</a:t>
            </a:r>
            <a:endParaRPr sz="1500" dirty="0"/>
          </a:p>
          <a:p>
            <a:pPr marL="457200" lvl="0" indent="-323850" algn="l" rtl="0">
              <a:spcBef>
                <a:spcPts val="0"/>
              </a:spcBef>
              <a:spcAft>
                <a:spcPts val="0"/>
              </a:spcAft>
              <a:buSzPts val="1500"/>
              <a:buChar char="-"/>
            </a:pPr>
            <a:r>
              <a:rPr lang="en" sz="1500" dirty="0"/>
              <a:t>자원의 변화량</a:t>
            </a:r>
            <a:endParaRPr sz="1500" dirty="0"/>
          </a:p>
          <a:p>
            <a:pPr marL="457200" lvl="0" indent="-323850" algn="l" rtl="0">
              <a:spcBef>
                <a:spcPts val="0"/>
              </a:spcBef>
              <a:spcAft>
                <a:spcPts val="0"/>
              </a:spcAft>
              <a:buSzPts val="1500"/>
              <a:buChar char="-"/>
            </a:pPr>
            <a:r>
              <a:rPr lang="en" sz="1500" dirty="0"/>
              <a:t>목표도달 라운드 </a:t>
            </a:r>
            <a:endParaRPr sz="1500" dirty="0"/>
          </a:p>
          <a:p>
            <a:pPr marL="457200" lvl="0" indent="-323850" algn="l" rtl="0">
              <a:spcBef>
                <a:spcPts val="0"/>
              </a:spcBef>
              <a:spcAft>
                <a:spcPts val="0"/>
              </a:spcAft>
              <a:buSzPts val="1500"/>
              <a:buChar char="-"/>
            </a:pPr>
            <a:r>
              <a:rPr lang="en" sz="1500" dirty="0"/>
              <a:t>필요콤포넌트 개수 추정</a:t>
            </a:r>
            <a:endParaRPr sz="1500" dirty="0"/>
          </a:p>
          <a:p>
            <a:pPr marL="457200" lvl="0" indent="-323850" algn="l" rtl="0">
              <a:spcBef>
                <a:spcPts val="0"/>
              </a:spcBef>
              <a:spcAft>
                <a:spcPts val="0"/>
              </a:spcAft>
              <a:buSzPts val="1500"/>
              <a:buChar char="-"/>
            </a:pPr>
            <a:r>
              <a:rPr lang="en" sz="1500" dirty="0"/>
              <a:t>추가변수 없이 게임진행에 모순이 없는지 파악</a:t>
            </a:r>
            <a:endParaRPr sz="1500" dirty="0"/>
          </a:p>
        </p:txBody>
      </p:sp>
      <p:pic>
        <p:nvPicPr>
          <p:cNvPr id="406" name="Google Shape;406;p25"/>
          <p:cNvPicPr preferRelativeResize="0"/>
          <p:nvPr/>
        </p:nvPicPr>
        <p:blipFill>
          <a:blip r:embed="rId3">
            <a:alphaModFix/>
          </a:blip>
          <a:stretch>
            <a:fillRect/>
          </a:stretch>
        </p:blipFill>
        <p:spPr>
          <a:xfrm>
            <a:off x="152400" y="1597875"/>
            <a:ext cx="4826995" cy="3393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dirty="0"/>
              <a:t>제작과정</a:t>
            </a:r>
            <a:br>
              <a:rPr lang="ko-KR" altLang="en-US" dirty="0"/>
            </a:br>
            <a:r>
              <a:rPr lang="en-US" altLang="ko-KR" sz="2000" dirty="0" smtClean="0"/>
              <a:t>4.</a:t>
            </a:r>
            <a:r>
              <a:rPr lang="ko-KR" altLang="en-US" sz="2000" dirty="0" smtClean="0"/>
              <a:t>일정관리</a:t>
            </a:r>
            <a:endParaRPr lang="ko-KR" altLang="en-US" sz="2000" dirty="0"/>
          </a:p>
        </p:txBody>
      </p:sp>
      <p:sp>
        <p:nvSpPr>
          <p:cNvPr id="3" name="텍스트 개체 틀 2"/>
          <p:cNvSpPr>
            <a:spLocks noGrp="1"/>
          </p:cNvSpPr>
          <p:nvPr>
            <p:ph type="body" idx="1"/>
          </p:nvPr>
        </p:nvSpPr>
        <p:spPr>
          <a:xfrm>
            <a:off x="6072326" y="1990050"/>
            <a:ext cx="2752078" cy="2541600"/>
          </a:xfrm>
        </p:spPr>
        <p:txBody>
          <a:bodyPr/>
          <a:lstStyle/>
          <a:p>
            <a:r>
              <a:rPr lang="en-US" altLang="ko-KR" dirty="0" err="1" smtClean="0"/>
              <a:t>Trello</a:t>
            </a:r>
            <a:r>
              <a:rPr lang="en-US" altLang="ko-KR" dirty="0" smtClean="0"/>
              <a:t> </a:t>
            </a:r>
            <a:r>
              <a:rPr lang="ko-KR" altLang="en-US" dirty="0" smtClean="0"/>
              <a:t>일정관리</a:t>
            </a:r>
            <a:endParaRPr lang="en-US" altLang="ko-KR" dirty="0" smtClean="0"/>
          </a:p>
          <a:p>
            <a:r>
              <a:rPr lang="ko-KR" altLang="en-US" dirty="0" smtClean="0"/>
              <a:t>업무분장</a:t>
            </a:r>
            <a:endParaRPr lang="en-US" altLang="ko-KR" dirty="0" smtClean="0"/>
          </a:p>
          <a:p>
            <a:r>
              <a:rPr lang="ko-KR" altLang="en-US" dirty="0" smtClean="0"/>
              <a:t>자료조사</a:t>
            </a:r>
            <a:endParaRPr lang="en-US" altLang="ko-KR" dirty="0" smtClean="0"/>
          </a:p>
          <a:p>
            <a:r>
              <a:rPr lang="ko-KR" altLang="en-US" dirty="0" smtClean="0"/>
              <a:t>진행사항공유</a:t>
            </a:r>
            <a:endParaRPr lang="en-US" altLang="ko-KR" dirty="0" smtClean="0"/>
          </a:p>
          <a:p>
            <a:r>
              <a:rPr lang="ko-KR" altLang="en-US" dirty="0" smtClean="0"/>
              <a:t>공지사항</a:t>
            </a:r>
            <a:endParaRPr lang="ko-KR" altLang="en-US" dirty="0"/>
          </a:p>
        </p:txBody>
      </p:sp>
      <p:pic>
        <p:nvPicPr>
          <p:cNvPr id="4" name="그림 3"/>
          <p:cNvPicPr>
            <a:picLocks noChangeAspect="1"/>
          </p:cNvPicPr>
          <p:nvPr/>
        </p:nvPicPr>
        <p:blipFill>
          <a:blip r:embed="rId2"/>
          <a:stretch>
            <a:fillRect/>
          </a:stretch>
        </p:blipFill>
        <p:spPr>
          <a:xfrm>
            <a:off x="243950" y="1491665"/>
            <a:ext cx="5286838" cy="3538369"/>
          </a:xfrm>
          <a:prstGeom prst="rect">
            <a:avLst/>
          </a:prstGeom>
        </p:spPr>
      </p:pic>
    </p:spTree>
    <p:extLst>
      <p:ext uri="{BB962C8B-B14F-4D97-AF65-F5344CB8AC3E}">
        <p14:creationId xmlns:p14="http://schemas.microsoft.com/office/powerpoint/2010/main" val="100569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5.필요한요소 리스트 작성</a:t>
            </a:r>
            <a:endParaRPr sz="2000"/>
          </a:p>
        </p:txBody>
      </p:sp>
      <p:sp>
        <p:nvSpPr>
          <p:cNvPr id="412" name="Google Shape;412;p26"/>
          <p:cNvSpPr txBox="1">
            <a:spLocks noGrp="1"/>
          </p:cNvSpPr>
          <p:nvPr>
            <p:ph type="body" idx="1"/>
          </p:nvPr>
        </p:nvSpPr>
        <p:spPr>
          <a:xfrm>
            <a:off x="7529625" y="1700700"/>
            <a:ext cx="1521300" cy="302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보드</a:t>
            </a:r>
            <a:endParaRPr sz="1500"/>
          </a:p>
          <a:p>
            <a:pPr marL="457200" lvl="0" indent="-323850" algn="l" rtl="0">
              <a:spcBef>
                <a:spcPts val="0"/>
              </a:spcBef>
              <a:spcAft>
                <a:spcPts val="0"/>
              </a:spcAft>
              <a:buSzPts val="1500"/>
              <a:buChar char="-"/>
            </a:pPr>
            <a:r>
              <a:rPr lang="en" sz="1500"/>
              <a:t>작물카드</a:t>
            </a:r>
            <a:endParaRPr sz="1500"/>
          </a:p>
          <a:p>
            <a:pPr marL="457200" lvl="0" indent="-323850" algn="l" rtl="0">
              <a:spcBef>
                <a:spcPts val="0"/>
              </a:spcBef>
              <a:spcAft>
                <a:spcPts val="0"/>
              </a:spcAft>
              <a:buSzPts val="1500"/>
              <a:buChar char="-"/>
            </a:pPr>
            <a:r>
              <a:rPr lang="en" sz="1500"/>
              <a:t>자원</a:t>
            </a:r>
            <a:endParaRPr sz="1500"/>
          </a:p>
          <a:p>
            <a:pPr marL="457200" lvl="0" indent="-323850" algn="l" rtl="0">
              <a:spcBef>
                <a:spcPts val="0"/>
              </a:spcBef>
              <a:spcAft>
                <a:spcPts val="0"/>
              </a:spcAft>
              <a:buSzPts val="1500"/>
              <a:buChar char="-"/>
            </a:pPr>
            <a:r>
              <a:rPr lang="en" sz="1500"/>
              <a:t>화폐</a:t>
            </a:r>
            <a:endParaRPr sz="1500"/>
          </a:p>
          <a:p>
            <a:pPr marL="0" lvl="0" indent="0" algn="l" rtl="0">
              <a:spcBef>
                <a:spcPts val="1600"/>
              </a:spcBef>
              <a:spcAft>
                <a:spcPts val="1600"/>
              </a:spcAft>
              <a:buNone/>
            </a:pPr>
            <a:endParaRPr sz="1500"/>
          </a:p>
        </p:txBody>
      </p:sp>
      <p:pic>
        <p:nvPicPr>
          <p:cNvPr id="413" name="Google Shape;413;p26"/>
          <p:cNvPicPr preferRelativeResize="0"/>
          <p:nvPr/>
        </p:nvPicPr>
        <p:blipFill>
          <a:blip r:embed="rId3">
            <a:alphaModFix/>
          </a:blip>
          <a:stretch>
            <a:fillRect/>
          </a:stretch>
        </p:blipFill>
        <p:spPr>
          <a:xfrm>
            <a:off x="6385600" y="1649288"/>
            <a:ext cx="1158649" cy="1544854"/>
          </a:xfrm>
          <a:prstGeom prst="rect">
            <a:avLst/>
          </a:prstGeom>
          <a:noFill/>
          <a:ln>
            <a:noFill/>
          </a:ln>
        </p:spPr>
      </p:pic>
      <p:pic>
        <p:nvPicPr>
          <p:cNvPr id="414" name="Google Shape;414;p26"/>
          <p:cNvPicPr preferRelativeResize="0"/>
          <p:nvPr/>
        </p:nvPicPr>
        <p:blipFill>
          <a:blip r:embed="rId4">
            <a:alphaModFix/>
          </a:blip>
          <a:stretch>
            <a:fillRect/>
          </a:stretch>
        </p:blipFill>
        <p:spPr>
          <a:xfrm>
            <a:off x="4008700" y="1668650"/>
            <a:ext cx="2317680" cy="3090276"/>
          </a:xfrm>
          <a:prstGeom prst="rect">
            <a:avLst/>
          </a:prstGeom>
          <a:noFill/>
          <a:ln>
            <a:noFill/>
          </a:ln>
        </p:spPr>
      </p:pic>
      <p:pic>
        <p:nvPicPr>
          <p:cNvPr id="415" name="Google Shape;415;p26"/>
          <p:cNvPicPr preferRelativeResize="0"/>
          <p:nvPr/>
        </p:nvPicPr>
        <p:blipFill>
          <a:blip r:embed="rId5">
            <a:alphaModFix/>
          </a:blip>
          <a:stretch>
            <a:fillRect/>
          </a:stretch>
        </p:blipFill>
        <p:spPr>
          <a:xfrm>
            <a:off x="6385600" y="3169385"/>
            <a:ext cx="1158649" cy="1544866"/>
          </a:xfrm>
          <a:prstGeom prst="rect">
            <a:avLst/>
          </a:prstGeom>
          <a:noFill/>
          <a:ln>
            <a:noFill/>
          </a:ln>
        </p:spPr>
      </p:pic>
      <p:pic>
        <p:nvPicPr>
          <p:cNvPr id="416" name="Google Shape;416;p26"/>
          <p:cNvPicPr preferRelativeResize="0"/>
          <p:nvPr/>
        </p:nvPicPr>
        <p:blipFill rotWithShape="1">
          <a:blip r:embed="rId6">
            <a:alphaModFix/>
          </a:blip>
          <a:srcRect t="23966" b="15951"/>
          <a:stretch/>
        </p:blipFill>
        <p:spPr>
          <a:xfrm>
            <a:off x="91475" y="1668650"/>
            <a:ext cx="3857625" cy="3090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6.페이퍼 플레이 1.0</a:t>
            </a:r>
            <a:endParaRPr sz="2000"/>
          </a:p>
        </p:txBody>
      </p:sp>
      <p:sp>
        <p:nvSpPr>
          <p:cNvPr id="422" name="Google Shape;422;p27"/>
          <p:cNvSpPr txBox="1">
            <a:spLocks noGrp="1"/>
          </p:cNvSpPr>
          <p:nvPr>
            <p:ph type="body" idx="1"/>
          </p:nvPr>
        </p:nvSpPr>
        <p:spPr>
          <a:xfrm>
            <a:off x="5801500" y="1768374"/>
            <a:ext cx="2961000" cy="3114343"/>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dirty="0"/>
              <a:t>포스트잍을 활용한 페이퍼 플레이</a:t>
            </a:r>
            <a:endParaRPr sz="1200" dirty="0"/>
          </a:p>
          <a:p>
            <a:pPr marL="457200" lvl="0" indent="-304800" algn="l" rtl="0">
              <a:spcBef>
                <a:spcPts val="0"/>
              </a:spcBef>
              <a:spcAft>
                <a:spcPts val="0"/>
              </a:spcAft>
              <a:buSzPts val="1200"/>
              <a:buChar char="-"/>
            </a:pPr>
            <a:r>
              <a:rPr lang="en" sz="1200" dirty="0"/>
              <a:t>기본룰 확인(룰 개선사항 도출)</a:t>
            </a:r>
            <a:endParaRPr sz="1200" dirty="0"/>
          </a:p>
          <a:p>
            <a:pPr marL="457200" lvl="0" indent="-304800" algn="l" rtl="0">
              <a:spcBef>
                <a:spcPts val="0"/>
              </a:spcBef>
              <a:spcAft>
                <a:spcPts val="0"/>
              </a:spcAft>
              <a:buSzPts val="1200"/>
              <a:buChar char="-"/>
            </a:pPr>
            <a:r>
              <a:rPr lang="en" sz="1200" dirty="0"/>
              <a:t>게임순서 결정 (시작/턴/라운드)</a:t>
            </a:r>
            <a:endParaRPr sz="1200" dirty="0"/>
          </a:p>
          <a:p>
            <a:pPr marL="457200" lvl="0" indent="-304800" algn="l" rtl="0">
              <a:spcBef>
                <a:spcPts val="0"/>
              </a:spcBef>
              <a:spcAft>
                <a:spcPts val="0"/>
              </a:spcAft>
              <a:buSzPts val="1200"/>
              <a:buChar char="-"/>
            </a:pPr>
            <a:r>
              <a:rPr lang="en" sz="1200" dirty="0"/>
              <a:t>문제점 파악 (계산을 간편하게)</a:t>
            </a:r>
            <a:endParaRPr sz="1200" dirty="0"/>
          </a:p>
          <a:p>
            <a:pPr marL="457200" lvl="0" indent="-304800" algn="l" rtl="0">
              <a:spcBef>
                <a:spcPts val="0"/>
              </a:spcBef>
              <a:spcAft>
                <a:spcPts val="0"/>
              </a:spcAft>
              <a:buSzPts val="1200"/>
              <a:buChar char="-"/>
            </a:pPr>
            <a:r>
              <a:rPr lang="en" sz="1200" b="1" dirty="0"/>
              <a:t>기본 체크리스트 작성</a:t>
            </a:r>
            <a:endParaRPr sz="1200" b="1" dirty="0"/>
          </a:p>
          <a:p>
            <a:pPr marL="914400" lvl="1" indent="-311150" algn="l" rtl="0">
              <a:spcBef>
                <a:spcPts val="0"/>
              </a:spcBef>
              <a:spcAft>
                <a:spcPts val="0"/>
              </a:spcAft>
              <a:buSzPts val="1300"/>
              <a:buChar char="-"/>
            </a:pPr>
            <a:r>
              <a:rPr lang="en" sz="1000" b="1" dirty="0">
                <a:solidFill>
                  <a:srgbClr val="000000"/>
                </a:solidFill>
                <a:latin typeface="Nunito" panose="020B0604020202020204" charset="0"/>
                <a:ea typeface="Arial"/>
                <a:cs typeface="Arial"/>
                <a:sym typeface="Arial"/>
              </a:rPr>
              <a:t>새롭게 개발된 것인가?</a:t>
            </a:r>
            <a:endParaRPr sz="1000" b="1" dirty="0">
              <a:solidFill>
                <a:srgbClr val="000000"/>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rgbClr val="000000"/>
                </a:solidFill>
                <a:latin typeface="Nunito" panose="020B0604020202020204" charset="0"/>
                <a:ea typeface="Arial"/>
                <a:cs typeface="Arial"/>
                <a:sym typeface="Arial"/>
              </a:rPr>
              <a:t>다시 플레이하고 싶은가?</a:t>
            </a:r>
            <a:endParaRPr sz="1000" b="1" dirty="0">
              <a:solidFill>
                <a:srgbClr val="000000"/>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rgbClr val="000000"/>
                </a:solidFill>
                <a:latin typeface="Nunito" panose="020B0604020202020204" charset="0"/>
                <a:ea typeface="Arial"/>
                <a:cs typeface="Arial"/>
                <a:sym typeface="Arial"/>
              </a:rPr>
              <a:t>승리조건이 공평한가?</a:t>
            </a:r>
            <a:endParaRPr sz="1000" b="1" dirty="0">
              <a:solidFill>
                <a:srgbClr val="000000"/>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rgbClr val="000000"/>
                </a:solidFill>
                <a:latin typeface="Nunito" panose="020B0604020202020204" charset="0"/>
                <a:ea typeface="Arial"/>
                <a:cs typeface="Arial"/>
                <a:sym typeface="Arial"/>
              </a:rPr>
              <a:t>운적인 요소보다 플레이어의 경험과 실력에 의해 승부가 결정되는가?</a:t>
            </a:r>
            <a:endParaRPr sz="1000" b="1" dirty="0">
              <a:solidFill>
                <a:srgbClr val="000000"/>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rgbClr val="000000"/>
                </a:solidFill>
                <a:latin typeface="Nunito" panose="020B0604020202020204" charset="0"/>
                <a:ea typeface="Arial"/>
                <a:cs typeface="Arial"/>
                <a:sym typeface="Arial"/>
              </a:rPr>
              <a:t>하드웨어적인 구성이 컨셉의 일관성을 유지하는가?</a:t>
            </a:r>
            <a:endParaRPr sz="1000" b="1" dirty="0">
              <a:solidFill>
                <a:srgbClr val="000000"/>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rgbClr val="000000"/>
                </a:solidFill>
                <a:latin typeface="Nunito" panose="020B0604020202020204" charset="0"/>
                <a:ea typeface="Arial"/>
                <a:cs typeface="Arial"/>
                <a:sym typeface="Arial"/>
              </a:rPr>
              <a:t>게임룰의 모순은 없는가?</a:t>
            </a:r>
            <a:endParaRPr sz="1000" b="1"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dirty="0">
                <a:solidFill>
                  <a:srgbClr val="000000"/>
                </a:solidFill>
                <a:latin typeface="Nunito" panose="020B0604020202020204" charset="0"/>
                <a:ea typeface="Arial"/>
                <a:cs typeface="Arial"/>
                <a:sym typeface="Arial"/>
              </a:rPr>
              <a:t>개별 유저플레이 시나리오 작성</a:t>
            </a:r>
            <a:endParaRPr sz="1200" dirty="0">
              <a:solidFill>
                <a:srgbClr val="000000"/>
              </a:solidFill>
              <a:latin typeface="Nunito" panose="020B0604020202020204" charset="0"/>
              <a:ea typeface="Arial"/>
              <a:cs typeface="Arial"/>
              <a:sym typeface="Arial"/>
            </a:endParaRPr>
          </a:p>
        </p:txBody>
      </p:sp>
      <p:pic>
        <p:nvPicPr>
          <p:cNvPr id="423" name="Google Shape;423;p27"/>
          <p:cNvPicPr preferRelativeResize="0"/>
          <p:nvPr/>
        </p:nvPicPr>
        <p:blipFill>
          <a:blip r:embed="rId3">
            <a:alphaModFix/>
          </a:blip>
          <a:stretch>
            <a:fillRect/>
          </a:stretch>
        </p:blipFill>
        <p:spPr>
          <a:xfrm>
            <a:off x="3784275" y="1768387"/>
            <a:ext cx="1939675" cy="2586226"/>
          </a:xfrm>
          <a:prstGeom prst="rect">
            <a:avLst/>
          </a:prstGeom>
          <a:noFill/>
          <a:ln>
            <a:noFill/>
          </a:ln>
        </p:spPr>
      </p:pic>
      <p:pic>
        <p:nvPicPr>
          <p:cNvPr id="424" name="Google Shape;424;p27"/>
          <p:cNvPicPr preferRelativeResize="0"/>
          <p:nvPr/>
        </p:nvPicPr>
        <p:blipFill>
          <a:blip r:embed="rId4">
            <a:alphaModFix/>
          </a:blip>
          <a:stretch>
            <a:fillRect/>
          </a:stretch>
        </p:blipFill>
        <p:spPr>
          <a:xfrm>
            <a:off x="258425" y="1768388"/>
            <a:ext cx="3448291" cy="2586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7.페이퍼 플레이 2.0</a:t>
            </a:r>
            <a:endParaRPr sz="2000"/>
          </a:p>
        </p:txBody>
      </p:sp>
      <p:sp>
        <p:nvSpPr>
          <p:cNvPr id="430" name="Google Shape;430;p28"/>
          <p:cNvSpPr txBox="1">
            <a:spLocks noGrp="1"/>
          </p:cNvSpPr>
          <p:nvPr>
            <p:ph type="body" idx="1"/>
          </p:nvPr>
        </p:nvSpPr>
        <p:spPr>
          <a:xfrm>
            <a:off x="5832100" y="1750275"/>
            <a:ext cx="3216900" cy="2781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latin typeface="Nunito" panose="020B0604020202020204" charset="0"/>
              </a:rPr>
              <a:t>직관적인 플레이를 하기위해 오브젝트 추가 (화폐,물자원,농작물카드)</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플레이 리듬감을 위해 경매시스템 추가 (포커액션)</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환경변수, 찬스카드 아이디어 추가 (유저간 인터렉션)</a:t>
            </a:r>
            <a:endParaRPr sz="1500" dirty="0">
              <a:latin typeface="Nunito" panose="020B0604020202020204" charset="0"/>
            </a:endParaRPr>
          </a:p>
        </p:txBody>
      </p:sp>
      <p:pic>
        <p:nvPicPr>
          <p:cNvPr id="431" name="Google Shape;431;p28"/>
          <p:cNvPicPr preferRelativeResize="0"/>
          <p:nvPr/>
        </p:nvPicPr>
        <p:blipFill>
          <a:blip r:embed="rId3">
            <a:alphaModFix/>
          </a:blip>
          <a:stretch>
            <a:fillRect/>
          </a:stretch>
        </p:blipFill>
        <p:spPr>
          <a:xfrm>
            <a:off x="250900" y="1750275"/>
            <a:ext cx="3433850" cy="2575375"/>
          </a:xfrm>
          <a:prstGeom prst="rect">
            <a:avLst/>
          </a:prstGeom>
          <a:noFill/>
          <a:ln>
            <a:noFill/>
          </a:ln>
        </p:spPr>
      </p:pic>
      <p:pic>
        <p:nvPicPr>
          <p:cNvPr id="432" name="Google Shape;432;p28"/>
          <p:cNvPicPr preferRelativeResize="0"/>
          <p:nvPr/>
        </p:nvPicPr>
        <p:blipFill>
          <a:blip r:embed="rId4">
            <a:alphaModFix/>
          </a:blip>
          <a:stretch>
            <a:fillRect/>
          </a:stretch>
        </p:blipFill>
        <p:spPr>
          <a:xfrm>
            <a:off x="3776550" y="1750275"/>
            <a:ext cx="1931521" cy="257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a:t>
            </a:r>
            <a:endParaRPr sz="2000"/>
          </a:p>
        </p:txBody>
      </p:sp>
      <p:sp>
        <p:nvSpPr>
          <p:cNvPr id="438" name="Google Shape;438;p29"/>
          <p:cNvSpPr txBox="1">
            <a:spLocks noGrp="1"/>
          </p:cNvSpPr>
          <p:nvPr>
            <p:ph type="body" idx="1"/>
          </p:nvPr>
        </p:nvSpPr>
        <p:spPr>
          <a:xfrm>
            <a:off x="5784975" y="1990050"/>
            <a:ext cx="32001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물자원을 컨셉에 맞는 보관 오브젝트를 추가</a:t>
            </a:r>
            <a:endParaRPr sz="1500" dirty="0"/>
          </a:p>
          <a:p>
            <a:pPr marL="457200" lvl="0" indent="-323850" algn="l" rtl="0">
              <a:spcBef>
                <a:spcPts val="0"/>
              </a:spcBef>
              <a:spcAft>
                <a:spcPts val="0"/>
              </a:spcAft>
              <a:buSzPts val="1500"/>
              <a:buChar char="-"/>
            </a:pPr>
            <a:r>
              <a:rPr lang="en" sz="1500" dirty="0"/>
              <a:t>크롭카드를 보드안에서 가져갈수 있게 덱홀더 추가</a:t>
            </a:r>
            <a:endParaRPr sz="1500" dirty="0"/>
          </a:p>
          <a:p>
            <a:pPr marL="457200" lvl="0" indent="-323850" algn="l" rtl="0">
              <a:spcBef>
                <a:spcPts val="0"/>
              </a:spcBef>
              <a:spcAft>
                <a:spcPts val="0"/>
              </a:spcAft>
              <a:buSzPts val="1500"/>
              <a:buChar char="-"/>
            </a:pPr>
            <a:r>
              <a:rPr lang="en" sz="1500" dirty="0"/>
              <a:t>물자원 단위5 짜리 추가</a:t>
            </a:r>
            <a:endParaRPr sz="1500" dirty="0"/>
          </a:p>
          <a:p>
            <a:pPr marL="457200" lvl="0" indent="-323850" algn="l" rtl="0">
              <a:spcBef>
                <a:spcPts val="0"/>
              </a:spcBef>
              <a:spcAft>
                <a:spcPts val="0"/>
              </a:spcAft>
              <a:buSzPts val="1500"/>
              <a:buChar char="-"/>
            </a:pPr>
            <a:r>
              <a:rPr lang="en" sz="1500" dirty="0"/>
              <a:t>보드판 A2사이즈로 결합</a:t>
            </a:r>
            <a:endParaRPr sz="1500" dirty="0"/>
          </a:p>
        </p:txBody>
      </p:sp>
      <p:pic>
        <p:nvPicPr>
          <p:cNvPr id="439" name="Google Shape;439;p29"/>
          <p:cNvPicPr preferRelativeResize="0"/>
          <p:nvPr/>
        </p:nvPicPr>
        <p:blipFill rotWithShape="1">
          <a:blip r:embed="rId3">
            <a:alphaModFix/>
          </a:blip>
          <a:srcRect l="26655" t="24252" r="35752" b="47384"/>
          <a:stretch/>
        </p:blipFill>
        <p:spPr>
          <a:xfrm>
            <a:off x="461488" y="1852213"/>
            <a:ext cx="2280701" cy="1290568"/>
          </a:xfrm>
          <a:prstGeom prst="rect">
            <a:avLst/>
          </a:prstGeom>
          <a:noFill/>
          <a:ln>
            <a:noFill/>
          </a:ln>
        </p:spPr>
      </p:pic>
      <p:pic>
        <p:nvPicPr>
          <p:cNvPr id="440" name="Google Shape;440;p29"/>
          <p:cNvPicPr preferRelativeResize="0"/>
          <p:nvPr/>
        </p:nvPicPr>
        <p:blipFill rotWithShape="1">
          <a:blip r:embed="rId4">
            <a:alphaModFix/>
          </a:blip>
          <a:srcRect l="5728" t="55910" r="5176"/>
          <a:stretch/>
        </p:blipFill>
        <p:spPr>
          <a:xfrm>
            <a:off x="3245475" y="3460775"/>
            <a:ext cx="2280700" cy="1504824"/>
          </a:xfrm>
          <a:prstGeom prst="rect">
            <a:avLst/>
          </a:prstGeom>
          <a:noFill/>
          <a:ln>
            <a:noFill/>
          </a:ln>
        </p:spPr>
      </p:pic>
      <p:pic>
        <p:nvPicPr>
          <p:cNvPr id="441" name="Google Shape;441;p29"/>
          <p:cNvPicPr preferRelativeResize="0"/>
          <p:nvPr/>
        </p:nvPicPr>
        <p:blipFill rotWithShape="1">
          <a:blip r:embed="rId5">
            <a:alphaModFix/>
          </a:blip>
          <a:srcRect l="25672" t="37945" r="36055" b="24530"/>
          <a:stretch/>
        </p:blipFill>
        <p:spPr>
          <a:xfrm>
            <a:off x="578650" y="3397125"/>
            <a:ext cx="2046382" cy="1504825"/>
          </a:xfrm>
          <a:prstGeom prst="rect">
            <a:avLst/>
          </a:prstGeom>
          <a:noFill/>
          <a:ln>
            <a:noFill/>
          </a:ln>
        </p:spPr>
      </p:pic>
      <p:pic>
        <p:nvPicPr>
          <p:cNvPr id="442" name="Google Shape;442;p29"/>
          <p:cNvPicPr preferRelativeResize="0"/>
          <p:nvPr/>
        </p:nvPicPr>
        <p:blipFill rotWithShape="1">
          <a:blip r:embed="rId6">
            <a:alphaModFix/>
          </a:blip>
          <a:srcRect l="26841" t="34516" r="32476" b="38641"/>
          <a:stretch/>
        </p:blipFill>
        <p:spPr>
          <a:xfrm>
            <a:off x="3177074" y="1884050"/>
            <a:ext cx="2607905" cy="1290550"/>
          </a:xfrm>
          <a:prstGeom prst="rect">
            <a:avLst/>
          </a:prstGeom>
          <a:noFill/>
          <a:ln>
            <a:noFill/>
          </a:ln>
        </p:spPr>
      </p:pic>
      <p:sp>
        <p:nvSpPr>
          <p:cNvPr id="443" name="Google Shape;443;p29"/>
          <p:cNvSpPr/>
          <p:nvPr/>
        </p:nvSpPr>
        <p:spPr>
          <a:xfrm>
            <a:off x="2742188" y="235952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2742188" y="4043388"/>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a:t>
            </a:r>
            <a:endParaRPr sz="2000"/>
          </a:p>
        </p:txBody>
      </p:sp>
      <p:pic>
        <p:nvPicPr>
          <p:cNvPr id="450" name="Google Shape;450;p30"/>
          <p:cNvPicPr preferRelativeResize="0"/>
          <p:nvPr/>
        </p:nvPicPr>
        <p:blipFill>
          <a:blip r:embed="rId3">
            <a:alphaModFix/>
          </a:blip>
          <a:stretch>
            <a:fillRect/>
          </a:stretch>
        </p:blipFill>
        <p:spPr>
          <a:xfrm>
            <a:off x="355332" y="2057668"/>
            <a:ext cx="2725220" cy="2406366"/>
          </a:xfrm>
          <a:prstGeom prst="rect">
            <a:avLst/>
          </a:prstGeom>
          <a:noFill/>
          <a:ln>
            <a:noFill/>
          </a:ln>
        </p:spPr>
      </p:pic>
      <p:pic>
        <p:nvPicPr>
          <p:cNvPr id="451" name="Google Shape;451;p30"/>
          <p:cNvPicPr preferRelativeResize="0"/>
          <p:nvPr/>
        </p:nvPicPr>
        <p:blipFill>
          <a:blip r:embed="rId4">
            <a:alphaModFix/>
          </a:blip>
          <a:stretch>
            <a:fillRect/>
          </a:stretch>
        </p:blipFill>
        <p:spPr>
          <a:xfrm>
            <a:off x="3815831" y="2056723"/>
            <a:ext cx="2725214" cy="2396180"/>
          </a:xfrm>
          <a:prstGeom prst="rect">
            <a:avLst/>
          </a:prstGeom>
          <a:noFill/>
          <a:ln>
            <a:noFill/>
          </a:ln>
        </p:spPr>
      </p:pic>
      <p:sp>
        <p:nvSpPr>
          <p:cNvPr id="452" name="Google Shape;452;p30"/>
          <p:cNvSpPr/>
          <p:nvPr/>
        </p:nvSpPr>
        <p:spPr>
          <a:xfrm>
            <a:off x="3226025" y="306655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txBox="1">
            <a:spLocks noGrp="1"/>
          </p:cNvSpPr>
          <p:nvPr>
            <p:ph type="body" idx="1"/>
          </p:nvPr>
        </p:nvSpPr>
        <p:spPr>
          <a:xfrm>
            <a:off x="6637446" y="1831450"/>
            <a:ext cx="2346900" cy="372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환경카드 디자인 개선</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284" name="Google Shape;284;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SzPts val="2200"/>
              <a:buChar char="●"/>
            </a:pPr>
            <a:r>
              <a:rPr lang="en" sz="2200" dirty="0">
                <a:solidFill>
                  <a:srgbClr val="000000"/>
                </a:solidFill>
                <a:latin typeface="Arial"/>
                <a:ea typeface="Arial"/>
                <a:cs typeface="Arial"/>
                <a:sym typeface="Arial"/>
              </a:rPr>
              <a:t>게임소개 </a:t>
            </a:r>
            <a:endParaRPr sz="2200" dirty="0">
              <a:solidFill>
                <a:srgbClr val="000000"/>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rgbClr val="000000"/>
                </a:solidFill>
                <a:latin typeface="Arial"/>
                <a:ea typeface="Arial"/>
                <a:cs typeface="Arial"/>
                <a:sym typeface="Arial"/>
              </a:rPr>
              <a:t>게임컨셉 </a:t>
            </a:r>
            <a:endParaRPr sz="2200" dirty="0">
              <a:solidFill>
                <a:srgbClr val="000000"/>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rgbClr val="000000"/>
                </a:solidFill>
                <a:latin typeface="Arial"/>
                <a:ea typeface="Arial"/>
                <a:cs typeface="Arial"/>
                <a:sym typeface="Arial"/>
              </a:rPr>
              <a:t>게임플레이 방법 소개 </a:t>
            </a:r>
            <a:endParaRPr sz="2200" dirty="0">
              <a:solidFill>
                <a:srgbClr val="000000"/>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rgbClr val="000000"/>
                </a:solidFill>
                <a:latin typeface="Arial"/>
                <a:ea typeface="Arial"/>
                <a:cs typeface="Arial"/>
                <a:sym typeface="Arial"/>
              </a:rPr>
              <a:t>제작과정 </a:t>
            </a:r>
            <a:endParaRPr sz="2200" dirty="0">
              <a:solidFill>
                <a:srgbClr val="000000"/>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rgbClr val="000000"/>
                </a:solidFill>
                <a:latin typeface="Arial"/>
                <a:ea typeface="Arial"/>
                <a:cs typeface="Arial"/>
                <a:sym typeface="Arial"/>
              </a:rPr>
              <a:t>PostMotem </a:t>
            </a:r>
            <a:endParaRPr sz="2200"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개선(맵)</a:t>
            </a:r>
            <a:endParaRPr sz="2000"/>
          </a:p>
        </p:txBody>
      </p:sp>
      <p:sp>
        <p:nvSpPr>
          <p:cNvPr id="459" name="Google Shape;459;p31"/>
          <p:cNvSpPr txBox="1">
            <a:spLocks noGrp="1"/>
          </p:cNvSpPr>
          <p:nvPr>
            <p:ph type="body" idx="1"/>
          </p:nvPr>
        </p:nvSpPr>
        <p:spPr>
          <a:xfrm>
            <a:off x="626200" y="4200275"/>
            <a:ext cx="7708200" cy="66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 sz="1500"/>
              <a:t>보드 기본형태에서 Land타일 추가</a:t>
            </a:r>
            <a:endParaRPr sz="1500"/>
          </a:p>
          <a:p>
            <a:pPr marL="457200" lvl="0" indent="-323850" algn="l" rtl="0">
              <a:spcBef>
                <a:spcPts val="0"/>
              </a:spcBef>
              <a:spcAft>
                <a:spcPts val="0"/>
              </a:spcAft>
              <a:buSzPts val="1500"/>
              <a:buAutoNum type="arabicPeriod"/>
            </a:pPr>
            <a:r>
              <a:rPr lang="en" sz="1500"/>
              <a:t>환경카드 덱 추가와 마켓기능 추가 (경매시스템을 위한 농작물 카드화)</a:t>
            </a:r>
            <a:endParaRPr sz="1500"/>
          </a:p>
          <a:p>
            <a:pPr marL="457200" lvl="0" indent="-323850" algn="l" rtl="0">
              <a:spcBef>
                <a:spcPts val="0"/>
              </a:spcBef>
              <a:spcAft>
                <a:spcPts val="0"/>
              </a:spcAft>
              <a:buSzPts val="1500"/>
              <a:buAutoNum type="arabicPeriod"/>
            </a:pPr>
            <a:r>
              <a:rPr lang="en" sz="1500"/>
              <a:t>계산이 편하게 화폐를 코인으로 제공/ 확률주머니 추가</a:t>
            </a:r>
            <a:endParaRPr sz="1500"/>
          </a:p>
        </p:txBody>
      </p:sp>
      <p:pic>
        <p:nvPicPr>
          <p:cNvPr id="460" name="Google Shape;460;p31"/>
          <p:cNvPicPr preferRelativeResize="0"/>
          <p:nvPr/>
        </p:nvPicPr>
        <p:blipFill>
          <a:blip r:embed="rId3">
            <a:alphaModFix/>
          </a:blip>
          <a:stretch>
            <a:fillRect/>
          </a:stretch>
        </p:blipFill>
        <p:spPr>
          <a:xfrm>
            <a:off x="2552400" y="2228375"/>
            <a:ext cx="2431650" cy="1765076"/>
          </a:xfrm>
          <a:prstGeom prst="rect">
            <a:avLst/>
          </a:prstGeom>
          <a:noFill/>
          <a:ln>
            <a:noFill/>
          </a:ln>
        </p:spPr>
      </p:pic>
      <p:pic>
        <p:nvPicPr>
          <p:cNvPr id="461" name="Google Shape;461;p31"/>
          <p:cNvPicPr preferRelativeResize="0"/>
          <p:nvPr/>
        </p:nvPicPr>
        <p:blipFill>
          <a:blip r:embed="rId4">
            <a:alphaModFix/>
          </a:blip>
          <a:stretch>
            <a:fillRect/>
          </a:stretch>
        </p:blipFill>
        <p:spPr>
          <a:xfrm>
            <a:off x="5088900" y="2126100"/>
            <a:ext cx="2478500" cy="1969624"/>
          </a:xfrm>
          <a:prstGeom prst="rect">
            <a:avLst/>
          </a:prstGeom>
          <a:noFill/>
          <a:ln>
            <a:noFill/>
          </a:ln>
        </p:spPr>
      </p:pic>
      <p:pic>
        <p:nvPicPr>
          <p:cNvPr id="462" name="Google Shape;462;p31"/>
          <p:cNvPicPr preferRelativeResize="0"/>
          <p:nvPr/>
        </p:nvPicPr>
        <p:blipFill>
          <a:blip r:embed="rId5">
            <a:alphaModFix/>
          </a:blip>
          <a:stretch>
            <a:fillRect/>
          </a:stretch>
        </p:blipFill>
        <p:spPr>
          <a:xfrm>
            <a:off x="340650" y="2390812"/>
            <a:ext cx="1864925" cy="1566950"/>
          </a:xfrm>
          <a:prstGeom prst="rect">
            <a:avLst/>
          </a:prstGeom>
          <a:noFill/>
          <a:ln>
            <a:noFill/>
          </a:ln>
        </p:spPr>
      </p:pic>
      <p:sp>
        <p:nvSpPr>
          <p:cNvPr id="463" name="Google Shape;463;p31"/>
          <p:cNvSpPr/>
          <p:nvPr/>
        </p:nvSpPr>
        <p:spPr>
          <a:xfrm>
            <a:off x="2218875" y="298730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4714850" y="298730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순서도: 연결자 1"/>
          <p:cNvSpPr/>
          <p:nvPr/>
        </p:nvSpPr>
        <p:spPr>
          <a:xfrm>
            <a:off x="120987"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
        <p:nvSpPr>
          <p:cNvPr id="10" name="순서도: 연결자 9"/>
          <p:cNvSpPr/>
          <p:nvPr/>
        </p:nvSpPr>
        <p:spPr>
          <a:xfrm>
            <a:off x="2366289"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11" name="순서도: 연결자 10"/>
          <p:cNvSpPr/>
          <p:nvPr/>
        </p:nvSpPr>
        <p:spPr>
          <a:xfrm>
            <a:off x="4923013"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endParaRPr lang="ko-KR"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8.FGT(Focus group test) </a:t>
            </a:r>
            <a:endParaRPr sz="2000"/>
          </a:p>
        </p:txBody>
      </p:sp>
      <p:sp>
        <p:nvSpPr>
          <p:cNvPr id="470" name="Google Shape;470;p32"/>
          <p:cNvSpPr txBox="1">
            <a:spLocks noGrp="1"/>
          </p:cNvSpPr>
          <p:nvPr>
            <p:ph type="body" idx="1"/>
          </p:nvPr>
        </p:nvSpPr>
        <p:spPr>
          <a:xfrm>
            <a:off x="5032975" y="1609667"/>
            <a:ext cx="4031126" cy="15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진행방법</a:t>
            </a:r>
            <a:endParaRPr sz="1600" b="1" dirty="0"/>
          </a:p>
          <a:p>
            <a:pPr marL="457200" lvl="0" indent="-311150" algn="l" rtl="0">
              <a:spcBef>
                <a:spcPts val="1600"/>
              </a:spcBef>
              <a:spcAft>
                <a:spcPts val="0"/>
              </a:spcAft>
              <a:buSzPts val="1300"/>
              <a:buChar char="-"/>
            </a:pPr>
            <a:r>
              <a:rPr lang="en" sz="1600" dirty="0"/>
              <a:t>메뉴얼제공 후 사용자관찰</a:t>
            </a:r>
            <a:endParaRPr sz="1600" dirty="0"/>
          </a:p>
          <a:p>
            <a:pPr marL="457200" lvl="0" indent="-311150" algn="l" rtl="0">
              <a:spcBef>
                <a:spcPts val="0"/>
              </a:spcBef>
              <a:spcAft>
                <a:spcPts val="0"/>
              </a:spcAft>
              <a:buSzPts val="1300"/>
              <a:buChar char="-"/>
            </a:pPr>
            <a:r>
              <a:rPr lang="en" sz="1600" dirty="0"/>
              <a:t>개발자 개입없이 사용자 행동을 분석</a:t>
            </a:r>
            <a:endParaRPr sz="1600" dirty="0"/>
          </a:p>
          <a:p>
            <a:pPr marL="457200" lvl="0" indent="-311150" algn="l" rtl="0">
              <a:spcBef>
                <a:spcPts val="0"/>
              </a:spcBef>
              <a:spcAft>
                <a:spcPts val="0"/>
              </a:spcAft>
              <a:buSzPts val="1300"/>
              <a:buChar char="-"/>
            </a:pPr>
            <a:r>
              <a:rPr lang="en" sz="1600" dirty="0"/>
              <a:t>영상촬영</a:t>
            </a:r>
            <a:endParaRPr sz="1600" dirty="0"/>
          </a:p>
          <a:p>
            <a:pPr marL="457200" lvl="0" indent="-311150" algn="l" rtl="0">
              <a:spcBef>
                <a:spcPts val="0"/>
              </a:spcBef>
              <a:spcAft>
                <a:spcPts val="0"/>
              </a:spcAft>
              <a:buSzPts val="1300"/>
              <a:buChar char="-"/>
            </a:pPr>
            <a:r>
              <a:rPr lang="en" sz="1600" dirty="0"/>
              <a:t>개선사항 피드백설문</a:t>
            </a:r>
            <a:endParaRPr sz="1600" dirty="0"/>
          </a:p>
          <a:p>
            <a:pPr marL="0" lvl="0" indent="0" algn="l" rtl="0">
              <a:spcBef>
                <a:spcPts val="1600"/>
              </a:spcBef>
              <a:spcAft>
                <a:spcPts val="1600"/>
              </a:spcAft>
              <a:buNone/>
            </a:pPr>
            <a:endParaRPr sz="1400" dirty="0"/>
          </a:p>
        </p:txBody>
      </p:sp>
      <p:pic>
        <p:nvPicPr>
          <p:cNvPr id="471" name="Google Shape;471;p32"/>
          <p:cNvPicPr preferRelativeResize="0"/>
          <p:nvPr/>
        </p:nvPicPr>
        <p:blipFill>
          <a:blip r:embed="rId3">
            <a:alphaModFix/>
          </a:blip>
          <a:stretch>
            <a:fillRect/>
          </a:stretch>
        </p:blipFill>
        <p:spPr>
          <a:xfrm>
            <a:off x="152400" y="1750275"/>
            <a:ext cx="4321099" cy="3240824"/>
          </a:xfrm>
          <a:prstGeom prst="rect">
            <a:avLst/>
          </a:prstGeom>
          <a:noFill/>
          <a:ln>
            <a:noFill/>
          </a:ln>
        </p:spPr>
      </p:pic>
      <p:sp>
        <p:nvSpPr>
          <p:cNvPr id="472" name="Google Shape;472;p32"/>
          <p:cNvSpPr txBox="1"/>
          <p:nvPr/>
        </p:nvSpPr>
        <p:spPr>
          <a:xfrm>
            <a:off x="5011075" y="3253675"/>
            <a:ext cx="3589500" cy="169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dirty="0">
                <a:solidFill>
                  <a:schemeClr val="dk2"/>
                </a:solidFill>
                <a:latin typeface="Nunito"/>
                <a:ea typeface="Nunito"/>
                <a:cs typeface="Nunito"/>
                <a:sym typeface="Nunito"/>
              </a:rPr>
              <a:t>개선사항리스트</a:t>
            </a:r>
            <a:endParaRPr sz="1500" b="1" dirty="0">
              <a:solidFill>
                <a:schemeClr val="dk2"/>
              </a:solidFill>
              <a:latin typeface="Nunito"/>
              <a:ea typeface="Nunito"/>
              <a:cs typeface="Nunito"/>
              <a:sym typeface="Nunito"/>
            </a:endParaRPr>
          </a:p>
          <a:p>
            <a:pPr marL="457200" lvl="0" indent="-304800" algn="l" rtl="0">
              <a:lnSpc>
                <a:spcPct val="100000"/>
              </a:lnSpc>
              <a:spcBef>
                <a:spcPts val="160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메뉴얼 업데이트</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불필요한 규칙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플레이시간 단축을 위한 UX편리성 개선 (물자원 획득을 편리하게)</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크롭카드 크기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팜랜드카드 크기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초기 지급에 찬스카드 1장씩 가져가기</a:t>
            </a:r>
            <a:endParaRPr sz="1200" dirty="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PostMotem</a:t>
            </a:r>
            <a:endParaRPr/>
          </a:p>
        </p:txBody>
      </p:sp>
      <p:sp>
        <p:nvSpPr>
          <p:cNvPr id="478" name="Google Shape;478;p33"/>
          <p:cNvSpPr txBox="1">
            <a:spLocks noGrp="1"/>
          </p:cNvSpPr>
          <p:nvPr>
            <p:ph type="body" idx="1"/>
          </p:nvPr>
        </p:nvSpPr>
        <p:spPr>
          <a:xfrm>
            <a:off x="626200" y="1430825"/>
            <a:ext cx="7708200" cy="3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t>이슈 에피소드</a:t>
            </a:r>
            <a:r>
              <a:rPr lang="en" dirty="0"/>
              <a:t/>
            </a:r>
            <a:br>
              <a:rPr lang="en" dirty="0"/>
            </a:br>
            <a:endParaRPr lang="en" dirty="0" smtClean="0"/>
          </a:p>
          <a:p>
            <a:pPr marL="0" lvl="0" indent="0" algn="l" rtl="0">
              <a:spcBef>
                <a:spcPts val="0"/>
              </a:spcBef>
              <a:spcAft>
                <a:spcPts val="0"/>
              </a:spcAft>
              <a:buNone/>
            </a:pPr>
            <a:r>
              <a:rPr lang="en" sz="1200" dirty="0" smtClean="0">
                <a:solidFill>
                  <a:srgbClr val="000000"/>
                </a:solidFill>
                <a:latin typeface="Nunito" panose="020B0604020202020204" charset="0"/>
                <a:ea typeface="Arial"/>
                <a:cs typeface="Arial"/>
                <a:sym typeface="Arial"/>
              </a:rPr>
              <a:t>메뉴얼을 </a:t>
            </a:r>
            <a:r>
              <a:rPr lang="en" sz="1200" dirty="0">
                <a:solidFill>
                  <a:srgbClr val="000000"/>
                </a:solidFill>
                <a:latin typeface="Nunito" panose="020B0604020202020204" charset="0"/>
                <a:ea typeface="Arial"/>
                <a:cs typeface="Arial"/>
                <a:sym typeface="Arial"/>
              </a:rPr>
              <a:t>숙지하는데 어려움을 겪음</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플레이 속도가 느리고 플레이타임이 길다.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경매시스템을 이해하고 플레이하는데 어려움을 겪음</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찬스카드 구매와 활용에 소극적</a:t>
            </a:r>
            <a:endParaRPr sz="1200" dirty="0">
              <a:solidFill>
                <a:srgbClr val="000000"/>
              </a:solidFill>
              <a:latin typeface="Nunito" panose="020B0604020202020204" charset="0"/>
              <a:ea typeface="Arial"/>
              <a:cs typeface="Arial"/>
              <a:sym typeface="Arial"/>
            </a:endParaRPr>
          </a:p>
          <a:p>
            <a:pPr marL="0" lvl="0" indent="0" algn="l" rtl="0">
              <a:spcBef>
                <a:spcPts val="0"/>
              </a:spcBef>
              <a:spcAft>
                <a:spcPts val="0"/>
              </a:spcAft>
              <a:buNone/>
            </a:pPr>
            <a:endParaRPr sz="1200" dirty="0">
              <a:solidFill>
                <a:srgbClr val="000000"/>
              </a:solidFill>
              <a:latin typeface="Arial"/>
              <a:ea typeface="Arial"/>
              <a:cs typeface="Arial"/>
              <a:sym typeface="Arial"/>
            </a:endParaRPr>
          </a:p>
          <a:p>
            <a:pPr marL="0" lvl="0" indent="0" algn="l" rtl="0">
              <a:spcBef>
                <a:spcPts val="0"/>
              </a:spcBef>
              <a:spcAft>
                <a:spcPts val="0"/>
              </a:spcAft>
              <a:buNone/>
            </a:pPr>
            <a:r>
              <a:rPr lang="en" sz="1500" b="1" dirty="0"/>
              <a:t>이슈에 대한 개선사항</a:t>
            </a:r>
            <a:endParaRPr sz="1200" b="1" dirty="0">
              <a:solidFill>
                <a:srgbClr val="000000"/>
              </a:solidFill>
              <a:highlight>
                <a:srgbClr val="FFFFFF"/>
              </a:highlight>
              <a:latin typeface="Arial"/>
              <a:ea typeface="Arial"/>
              <a:cs typeface="Arial"/>
              <a:sym typeface="Arial"/>
            </a:endParaRPr>
          </a:p>
          <a:p>
            <a:pPr marL="457200" lvl="0" indent="-304800" algn="l" rtl="0">
              <a:spcBef>
                <a:spcPts val="160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메뉴얼에 목차를 추가시키고 구조화 하여 가독성을 높이는 것이 필요함.</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추가적인 물제공이나 토지와, 찬스카드의 코스트를 낮춰 빠른플레이와 격렬한 견제를 추구해야 함.</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b="1" dirty="0">
                <a:latin typeface="Nunito" panose="020B0604020202020204" charset="0"/>
              </a:rPr>
              <a:t>옥션시스템의 규칙을 보다 직관적이고 쉽게 수정해야 함</a:t>
            </a:r>
            <a:endParaRPr sz="1200" b="1" dirty="0">
              <a:latin typeface="Nunito" panose="020B0604020202020204" charset="0"/>
            </a:endParaRPr>
          </a:p>
          <a:p>
            <a:pPr marL="457200" lvl="0" indent="-304800" algn="l" rtl="0">
              <a:spcBef>
                <a:spcPts val="0"/>
              </a:spcBef>
              <a:spcAft>
                <a:spcPts val="0"/>
              </a:spcAft>
              <a:buSzPts val="1200"/>
              <a:buAutoNum type="arabicPeriod"/>
            </a:pPr>
            <a:r>
              <a:rPr lang="en" sz="1200" b="1" dirty="0">
                <a:latin typeface="Nunito" panose="020B0604020202020204" charset="0"/>
              </a:rPr>
              <a:t>초기에 맛보기 찬스카드 하나씩 지급</a:t>
            </a:r>
            <a:endParaRPr sz="1200" b="1" dirty="0">
              <a:latin typeface="Nunito" panose="020B0604020202020204" charset="0"/>
            </a:endParaRPr>
          </a:p>
          <a:p>
            <a:pPr marL="0" lvl="0" indent="0" algn="l" rtl="0">
              <a:spcBef>
                <a:spcPts val="0"/>
              </a:spcBef>
              <a:spcAft>
                <a:spcPts val="0"/>
              </a:spcAft>
              <a:buNone/>
            </a:pPr>
            <a:endParaRPr sz="1200" dirty="0"/>
          </a:p>
          <a:p>
            <a:pPr marL="0" lvl="0" indent="0" algn="l" rtl="0">
              <a:spcBef>
                <a:spcPts val="1600"/>
              </a:spcBef>
              <a:spcAft>
                <a:spcPts val="0"/>
              </a:spcAft>
              <a:buNone/>
            </a:pPr>
            <a:endParaRPr sz="12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PostMotem</a:t>
            </a:r>
            <a:endParaRPr/>
          </a:p>
        </p:txBody>
      </p:sp>
      <p:sp>
        <p:nvSpPr>
          <p:cNvPr id="484" name="Google Shape;484;p34"/>
          <p:cNvSpPr txBox="1">
            <a:spLocks noGrp="1"/>
          </p:cNvSpPr>
          <p:nvPr>
            <p:ph type="body" idx="1"/>
          </p:nvPr>
        </p:nvSpPr>
        <p:spPr>
          <a:xfrm>
            <a:off x="507350" y="1430825"/>
            <a:ext cx="7827000" cy="3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t>플레이어 리뷰</a:t>
            </a:r>
            <a:endParaRPr sz="1700" b="1" dirty="0"/>
          </a:p>
          <a:p>
            <a:pPr marL="0" lvl="0" indent="0" algn="l" rtl="0">
              <a:spcBef>
                <a:spcPts val="1600"/>
              </a:spcBef>
              <a:spcAft>
                <a:spcPts val="0"/>
              </a:spcAft>
              <a:buNone/>
            </a:pPr>
            <a:r>
              <a:rPr lang="en" sz="1500" b="1" dirty="0"/>
              <a:t>잘 된 부분 </a:t>
            </a:r>
            <a:endParaRPr sz="1500" b="1" dirty="0"/>
          </a:p>
          <a:p>
            <a:pPr marL="457200" lvl="0" indent="-304800" algn="l" rtl="0">
              <a:spcBef>
                <a:spcPts val="160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오브젝트들의 퀄리티가 높다.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땅을 구매하고 많은 작물을 키워가는게 재미있다.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찬스카드를 사용하여 상대방을 견제하는 부분에서 재미를 느낌</a:t>
            </a:r>
            <a:endParaRPr sz="1200" dirty="0">
              <a:latin typeface="Nunito" panose="020B0604020202020204" charset="0"/>
              <a:ea typeface="Arial"/>
              <a:cs typeface="Arial"/>
              <a:sym typeface="Arial"/>
            </a:endParaRPr>
          </a:p>
          <a:p>
            <a:pPr marL="0" lvl="0" indent="0" algn="l" rtl="0">
              <a:spcBef>
                <a:spcPts val="1600"/>
              </a:spcBef>
              <a:spcAft>
                <a:spcPts val="0"/>
              </a:spcAft>
              <a:buNone/>
            </a:pPr>
            <a:r>
              <a:rPr lang="en" b="1" dirty="0"/>
              <a:t>개선이 필요한 부분</a:t>
            </a:r>
            <a:endParaRPr b="1" dirty="0"/>
          </a:p>
          <a:p>
            <a:pPr marL="457200" lvl="0" indent="-304800" algn="l" rtl="0">
              <a:spcBef>
                <a:spcPts val="1600"/>
              </a:spcBef>
              <a:spcAft>
                <a:spcPts val="0"/>
              </a:spcAft>
              <a:buSzPts val="1200"/>
              <a:buFont typeface="Arial"/>
              <a:buAutoNum type="arabicPeriod"/>
            </a:pPr>
            <a:r>
              <a:rPr lang="en" sz="1200" dirty="0">
                <a:latin typeface="Nunito" panose="020B0604020202020204" charset="0"/>
                <a:ea typeface="Arial"/>
                <a:cs typeface="Arial"/>
                <a:sym typeface="Arial"/>
              </a:rPr>
              <a:t>메뉴얼의 가독성이 낮다.</a:t>
            </a:r>
            <a:endParaRPr sz="1200" dirty="0">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오브젝트의 편의성을 높여야 한다.</a:t>
            </a:r>
            <a:endParaRPr sz="1200" dirty="0">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찬스카드 중 공격카드가 더 많았으면 더 액티브한 게임이 될 것 같다.</a:t>
            </a:r>
            <a:endParaRPr sz="1200" dirty="0">
              <a:latin typeface="Nunito" panose="020B0604020202020204" charset="0"/>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게임소개</a:t>
            </a:r>
            <a:endParaRPr dirty="0"/>
          </a:p>
        </p:txBody>
      </p:sp>
      <p:sp>
        <p:nvSpPr>
          <p:cNvPr id="290" name="Google Shape;290;p15"/>
          <p:cNvSpPr txBox="1">
            <a:spLocks noGrp="1"/>
          </p:cNvSpPr>
          <p:nvPr>
            <p:ph type="body" idx="1"/>
          </p:nvPr>
        </p:nvSpPr>
        <p:spPr>
          <a:xfrm>
            <a:off x="742850" y="1609050"/>
            <a:ext cx="7902900" cy="3123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dirty="0"/>
              <a:t>플레이어는 전설의 농부가 되어 물자원을 이용해 농작물을 키워 경제활동을 하는 과정을 경험하고 획득한 자원을 이용해 전략적으로 다른 플레이어와 상호작용을 하면서 목표점수에 도달해 승리하는 전략보드게임</a:t>
            </a:r>
            <a:endParaRPr sz="1600" dirty="0"/>
          </a:p>
          <a:p>
            <a:pPr marL="457200" lvl="0" indent="-330200" algn="l" rtl="0">
              <a:lnSpc>
                <a:spcPct val="150000"/>
              </a:lnSpc>
              <a:spcBef>
                <a:spcPts val="0"/>
              </a:spcBef>
              <a:spcAft>
                <a:spcPts val="0"/>
              </a:spcAft>
              <a:buSzPts val="1600"/>
              <a:buChar char="-"/>
            </a:pPr>
            <a:r>
              <a:rPr lang="en" sz="1600" dirty="0"/>
              <a:t>경매를 통해서 시세변동에 따라 자신의 수확물을 비싸게 혹은 싸게 판매하는 미니게임이 있다.</a:t>
            </a:r>
            <a:endParaRPr sz="1600" dirty="0"/>
          </a:p>
          <a:p>
            <a:pPr marL="457200" lvl="0" indent="-330200" algn="l" rtl="0">
              <a:lnSpc>
                <a:spcPct val="150000"/>
              </a:lnSpc>
              <a:spcBef>
                <a:spcPts val="0"/>
              </a:spcBef>
              <a:spcAft>
                <a:spcPts val="0"/>
              </a:spcAft>
              <a:buSzPts val="1600"/>
              <a:buChar char="-"/>
            </a:pPr>
            <a:r>
              <a:rPr lang="en" sz="1600" dirty="0"/>
              <a:t>다양한 환경요소와 찬스카드를 이용해 플레이에 영향을 받고 플레어이들 끼리 다이나믹한 상호작용플레이가 가능하다.</a:t>
            </a:r>
            <a:endParaRPr sz="1600" dirty="0"/>
          </a:p>
          <a:p>
            <a:pPr marL="457200" lvl="0" indent="-330200" algn="l" rtl="0">
              <a:lnSpc>
                <a:spcPct val="150000"/>
              </a:lnSpc>
              <a:spcBef>
                <a:spcPts val="0"/>
              </a:spcBef>
              <a:spcAft>
                <a:spcPts val="0"/>
              </a:spcAft>
              <a:buSzPts val="1600"/>
              <a:buChar char="-"/>
            </a:pPr>
            <a:r>
              <a:rPr lang="en" sz="1600" dirty="0"/>
              <a:t>랜덤요소들이 적절히 들어가 있어 반복플레이가 가능하게 설계되어있다.</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게임소개</a:t>
            </a:r>
            <a:endParaRPr dirty="0"/>
          </a:p>
          <a:p>
            <a:pPr marL="0" lvl="0" indent="0" algn="l" rtl="0">
              <a:spcBef>
                <a:spcPts val="0"/>
              </a:spcBef>
              <a:spcAft>
                <a:spcPts val="0"/>
              </a:spcAft>
              <a:buNone/>
            </a:pPr>
            <a:r>
              <a:rPr lang="en" sz="2000" dirty="0"/>
              <a:t>구성요소</a:t>
            </a:r>
            <a:endParaRPr sz="2000" dirty="0"/>
          </a:p>
        </p:txBody>
      </p:sp>
      <p:sp>
        <p:nvSpPr>
          <p:cNvPr id="296" name="Google Shape;296;p16"/>
          <p:cNvSpPr txBox="1">
            <a:spLocks noGrp="1"/>
          </p:cNvSpPr>
          <p:nvPr>
            <p:ph type="body" idx="1"/>
          </p:nvPr>
        </p:nvSpPr>
        <p:spPr>
          <a:xfrm>
            <a:off x="6053950" y="1453425"/>
            <a:ext cx="2240700" cy="3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Hardware</a:t>
            </a:r>
            <a:endParaRPr sz="1200" dirty="0"/>
          </a:p>
          <a:p>
            <a:pPr marL="457200" lvl="0" indent="-304800" algn="l" rtl="0">
              <a:spcBef>
                <a:spcPts val="1600"/>
              </a:spcBef>
              <a:spcAft>
                <a:spcPts val="0"/>
              </a:spcAft>
              <a:buSzPts val="1200"/>
              <a:buChar char="-"/>
            </a:pPr>
            <a:r>
              <a:rPr lang="en" sz="1200" dirty="0"/>
              <a:t>맵(with Lake) </a:t>
            </a:r>
            <a:endParaRPr sz="1200" dirty="0"/>
          </a:p>
          <a:p>
            <a:pPr marL="457200" lvl="0" indent="-304800" algn="l" rtl="0">
              <a:spcBef>
                <a:spcPts val="0"/>
              </a:spcBef>
              <a:spcAft>
                <a:spcPts val="0"/>
              </a:spcAft>
              <a:buSzPts val="1200"/>
              <a:buChar char="-"/>
            </a:pPr>
            <a:r>
              <a:rPr lang="en" sz="1200" dirty="0"/>
              <a:t>자원 (water/coin)</a:t>
            </a:r>
            <a:endParaRPr sz="1200" dirty="0"/>
          </a:p>
          <a:p>
            <a:pPr marL="457200" lvl="0" indent="-304800" algn="l" rtl="0">
              <a:spcBef>
                <a:spcPts val="0"/>
              </a:spcBef>
              <a:spcAft>
                <a:spcPts val="0"/>
              </a:spcAft>
              <a:buSzPts val="1200"/>
              <a:buChar char="-"/>
            </a:pPr>
            <a:r>
              <a:rPr lang="en" sz="1200" dirty="0"/>
              <a:t>FarmLand (경작지)</a:t>
            </a:r>
            <a:endParaRPr sz="1200" dirty="0"/>
          </a:p>
          <a:p>
            <a:pPr marL="457200" lvl="0" indent="-304800" algn="l" rtl="0">
              <a:spcBef>
                <a:spcPts val="0"/>
              </a:spcBef>
              <a:spcAft>
                <a:spcPts val="0"/>
              </a:spcAft>
              <a:buSzPts val="1200"/>
              <a:buChar char="-"/>
            </a:pPr>
            <a:r>
              <a:rPr lang="en" sz="1200" dirty="0"/>
              <a:t>Crops (농작물)</a:t>
            </a:r>
            <a:endParaRPr sz="1200" dirty="0"/>
          </a:p>
          <a:p>
            <a:pPr marL="457200" lvl="0" indent="-304800" algn="l" rtl="0">
              <a:spcBef>
                <a:spcPts val="0"/>
              </a:spcBef>
              <a:spcAft>
                <a:spcPts val="0"/>
              </a:spcAft>
              <a:buSzPts val="1200"/>
              <a:buChar char="-"/>
            </a:pPr>
            <a:r>
              <a:rPr lang="en" sz="1200" dirty="0"/>
              <a:t>코인 (화폐)</a:t>
            </a:r>
            <a:endParaRPr sz="1200" dirty="0"/>
          </a:p>
          <a:p>
            <a:pPr marL="457200" lvl="0" indent="-304800" algn="l" rtl="0">
              <a:spcBef>
                <a:spcPts val="0"/>
              </a:spcBef>
              <a:spcAft>
                <a:spcPts val="0"/>
              </a:spcAft>
              <a:buSzPts val="1200"/>
              <a:buChar char="-"/>
            </a:pPr>
            <a:r>
              <a:rPr lang="en" sz="1200" dirty="0"/>
              <a:t>환경카드/찬스카드</a:t>
            </a:r>
            <a:endParaRPr sz="1200" dirty="0"/>
          </a:p>
          <a:p>
            <a:pPr marL="457200" lvl="0" indent="-304800" algn="l" rtl="0">
              <a:spcBef>
                <a:spcPts val="0"/>
              </a:spcBef>
              <a:spcAft>
                <a:spcPts val="0"/>
              </a:spcAft>
              <a:buSzPts val="1200"/>
              <a:buChar char="-"/>
            </a:pPr>
            <a:r>
              <a:rPr lang="en" sz="1200" dirty="0"/>
              <a:t>물탱크</a:t>
            </a:r>
            <a:endParaRPr sz="1200" dirty="0"/>
          </a:p>
          <a:p>
            <a:pPr marL="457200" lvl="0" indent="-304800" algn="l" rtl="0">
              <a:spcBef>
                <a:spcPts val="0"/>
              </a:spcBef>
              <a:spcAft>
                <a:spcPts val="0"/>
              </a:spcAft>
              <a:buSzPts val="1200"/>
              <a:buChar char="-"/>
            </a:pPr>
            <a:r>
              <a:rPr lang="en" sz="1200" dirty="0"/>
              <a:t>메뉴얼</a:t>
            </a:r>
            <a:endParaRPr sz="1200" dirty="0"/>
          </a:p>
          <a:p>
            <a:pPr marL="0" lvl="0" indent="0" algn="l" rtl="0">
              <a:spcBef>
                <a:spcPts val="1600"/>
              </a:spcBef>
              <a:spcAft>
                <a:spcPts val="0"/>
              </a:spcAft>
              <a:buNone/>
            </a:pPr>
            <a:r>
              <a:rPr lang="en" sz="1200" dirty="0"/>
              <a:t>software</a:t>
            </a:r>
            <a:endParaRPr sz="1200" dirty="0"/>
          </a:p>
          <a:p>
            <a:pPr marL="457200" lvl="0" indent="-304800" algn="l" rtl="0">
              <a:spcBef>
                <a:spcPts val="1600"/>
              </a:spcBef>
              <a:spcAft>
                <a:spcPts val="0"/>
              </a:spcAft>
              <a:buSzPts val="1200"/>
              <a:buChar char="-"/>
            </a:pPr>
            <a:r>
              <a:rPr lang="en" sz="1200" dirty="0"/>
              <a:t>랜덤요소</a:t>
            </a:r>
            <a:endParaRPr sz="1200" dirty="0"/>
          </a:p>
          <a:p>
            <a:pPr marL="457200" lvl="0" indent="-304800" algn="l" rtl="0">
              <a:spcBef>
                <a:spcPts val="0"/>
              </a:spcBef>
              <a:spcAft>
                <a:spcPts val="0"/>
              </a:spcAft>
              <a:buSzPts val="1200"/>
              <a:buChar char="-"/>
            </a:pPr>
            <a:r>
              <a:rPr lang="en" sz="1200" dirty="0"/>
              <a:t>경작시스템</a:t>
            </a:r>
            <a:endParaRPr sz="1200" dirty="0"/>
          </a:p>
          <a:p>
            <a:pPr marL="457200" lvl="0" indent="-304800" algn="l" rtl="0">
              <a:spcBef>
                <a:spcPts val="0"/>
              </a:spcBef>
              <a:spcAft>
                <a:spcPts val="0"/>
              </a:spcAft>
              <a:buSzPts val="1200"/>
              <a:buChar char="-"/>
            </a:pPr>
            <a:r>
              <a:rPr lang="en" sz="1200" dirty="0"/>
              <a:t>경매시스템</a:t>
            </a:r>
            <a:endParaRPr sz="1200" dirty="0"/>
          </a:p>
          <a:p>
            <a:pPr marL="457200" lvl="0" indent="-304800" algn="l" rtl="0">
              <a:spcBef>
                <a:spcPts val="0"/>
              </a:spcBef>
              <a:spcAft>
                <a:spcPts val="0"/>
              </a:spcAft>
              <a:buSzPts val="1200"/>
              <a:buChar char="-"/>
            </a:pPr>
            <a:r>
              <a:rPr lang="en" sz="1200" dirty="0"/>
              <a:t>밸런스</a:t>
            </a:r>
            <a:endParaRPr sz="1200" dirty="0"/>
          </a:p>
          <a:p>
            <a:pPr marL="0" lvl="0" indent="0" algn="l" rtl="0">
              <a:spcBef>
                <a:spcPts val="1600"/>
              </a:spcBef>
              <a:spcAft>
                <a:spcPts val="1600"/>
              </a:spcAft>
              <a:buNone/>
            </a:pPr>
            <a:endParaRPr sz="1200" dirty="0"/>
          </a:p>
        </p:txBody>
      </p:sp>
      <p:pic>
        <p:nvPicPr>
          <p:cNvPr id="297" name="Google Shape;297;p16"/>
          <p:cNvPicPr preferRelativeResize="0"/>
          <p:nvPr/>
        </p:nvPicPr>
        <p:blipFill>
          <a:blip r:embed="rId3">
            <a:alphaModFix/>
          </a:blip>
          <a:stretch>
            <a:fillRect/>
          </a:stretch>
        </p:blipFill>
        <p:spPr>
          <a:xfrm>
            <a:off x="765125" y="1582950"/>
            <a:ext cx="4636500" cy="3477375"/>
          </a:xfrm>
          <a:prstGeom prst="rect">
            <a:avLst/>
          </a:prstGeom>
          <a:noFill/>
          <a:ln>
            <a:noFill/>
          </a:ln>
        </p:spPr>
      </p:pic>
      <p:sp>
        <p:nvSpPr>
          <p:cNvPr id="2" name="설명선 2 1"/>
          <p:cNvSpPr/>
          <p:nvPr/>
        </p:nvSpPr>
        <p:spPr>
          <a:xfrm>
            <a:off x="3678875" y="2184011"/>
            <a:ext cx="967666" cy="346230"/>
          </a:xfrm>
          <a:prstGeom prst="borderCallout2">
            <a:avLst>
              <a:gd name="adj1" fmla="val 18750"/>
              <a:gd name="adj2" fmla="val -8333"/>
              <a:gd name="adj3" fmla="val 18750"/>
              <a:gd name="adj4" fmla="val -16667"/>
              <a:gd name="adj5" fmla="val 166346"/>
              <a:gd name="adj6" fmla="val -82447"/>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smtClean="0"/>
              <a:t>환경카드</a:t>
            </a:r>
            <a:endParaRPr lang="ko-KR" altLang="en-US" sz="1000" dirty="0"/>
          </a:p>
        </p:txBody>
      </p:sp>
      <p:sp>
        <p:nvSpPr>
          <p:cNvPr id="6" name="설명선 2 5"/>
          <p:cNvSpPr/>
          <p:nvPr/>
        </p:nvSpPr>
        <p:spPr>
          <a:xfrm>
            <a:off x="2711209" y="1717828"/>
            <a:ext cx="967666" cy="346230"/>
          </a:xfrm>
          <a:prstGeom prst="borderCallout2">
            <a:avLst>
              <a:gd name="adj1" fmla="val 18750"/>
              <a:gd name="adj2" fmla="val -8333"/>
              <a:gd name="adj3" fmla="val 18750"/>
              <a:gd name="adj4" fmla="val -16667"/>
              <a:gd name="adj5" fmla="val 217628"/>
              <a:gd name="adj6" fmla="val -117309"/>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err="1"/>
              <a:t>맵</a:t>
            </a:r>
            <a:endParaRPr lang="ko-KR" altLang="en-US" sz="1000" dirty="0"/>
          </a:p>
        </p:txBody>
      </p:sp>
      <p:sp>
        <p:nvSpPr>
          <p:cNvPr id="7" name="설명선 2 6"/>
          <p:cNvSpPr/>
          <p:nvPr/>
        </p:nvSpPr>
        <p:spPr>
          <a:xfrm>
            <a:off x="427266" y="3744950"/>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smtClean="0"/>
              <a:t>찬스카드</a:t>
            </a:r>
            <a:endParaRPr lang="ko-KR" altLang="en-US" sz="1000" dirty="0"/>
          </a:p>
        </p:txBody>
      </p:sp>
      <p:sp>
        <p:nvSpPr>
          <p:cNvPr id="10" name="설명선 2 9"/>
          <p:cNvSpPr/>
          <p:nvPr/>
        </p:nvSpPr>
        <p:spPr>
          <a:xfrm>
            <a:off x="1235134" y="4229522"/>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smtClean="0"/>
              <a:t>FarmLand</a:t>
            </a:r>
            <a:endParaRPr lang="ko-KR" altLang="en-US" sz="1000" dirty="0"/>
          </a:p>
        </p:txBody>
      </p:sp>
      <p:sp>
        <p:nvSpPr>
          <p:cNvPr id="11" name="설명선 2 10"/>
          <p:cNvSpPr/>
          <p:nvPr/>
        </p:nvSpPr>
        <p:spPr>
          <a:xfrm>
            <a:off x="281292" y="3007560"/>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Crop card</a:t>
            </a:r>
            <a:endParaRPr lang="ko-KR" altLang="en-US" sz="1000" dirty="0"/>
          </a:p>
        </p:txBody>
      </p:sp>
      <p:sp>
        <p:nvSpPr>
          <p:cNvPr id="12" name="설명선 2 11"/>
          <p:cNvSpPr/>
          <p:nvPr/>
        </p:nvSpPr>
        <p:spPr>
          <a:xfrm>
            <a:off x="4646541" y="3321637"/>
            <a:ext cx="967666" cy="346230"/>
          </a:xfrm>
          <a:prstGeom prst="borderCallout2">
            <a:avLst>
              <a:gd name="adj1" fmla="val 18750"/>
              <a:gd name="adj2" fmla="val -8333"/>
              <a:gd name="adj3" fmla="val 18750"/>
              <a:gd name="adj4" fmla="val -16667"/>
              <a:gd name="adj5" fmla="val -82371"/>
              <a:gd name="adj6" fmla="val -47585"/>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smtClean="0"/>
              <a:t>화폐</a:t>
            </a:r>
            <a:endParaRPr lang="ko-KR" altLang="en-US" sz="1000" dirty="0"/>
          </a:p>
        </p:txBody>
      </p:sp>
      <p:sp>
        <p:nvSpPr>
          <p:cNvPr id="13" name="설명선 2 12"/>
          <p:cNvSpPr/>
          <p:nvPr/>
        </p:nvSpPr>
        <p:spPr>
          <a:xfrm>
            <a:off x="2855125" y="4229522"/>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Water tank</a:t>
            </a:r>
            <a:endParaRPr lang="ko-KR" altLang="en-US" sz="1000" dirty="0"/>
          </a:p>
        </p:txBody>
      </p:sp>
      <p:sp>
        <p:nvSpPr>
          <p:cNvPr id="14" name="설명선 2 13"/>
          <p:cNvSpPr/>
          <p:nvPr/>
        </p:nvSpPr>
        <p:spPr>
          <a:xfrm>
            <a:off x="3369111" y="4771113"/>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Farm land </a:t>
            </a:r>
            <a:r>
              <a:rPr lang="en-US" altLang="ko-KR" sz="1000" dirty="0" err="1" smtClean="0"/>
              <a:t>randombox</a:t>
            </a:r>
            <a:endParaRPr lang="ko-KR" alt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Key world</a:t>
            </a:r>
            <a:endParaRPr sz="2000"/>
          </a:p>
        </p:txBody>
      </p:sp>
      <p:sp>
        <p:nvSpPr>
          <p:cNvPr id="303" name="Google Shape;303;p17"/>
          <p:cNvSpPr txBox="1">
            <a:spLocks noGrp="1"/>
          </p:cNvSpPr>
          <p:nvPr>
            <p:ph type="body" idx="1"/>
          </p:nvPr>
        </p:nvSpPr>
        <p:spPr>
          <a:xfrm>
            <a:off x="6651450" y="1990050"/>
            <a:ext cx="21108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word</a:t>
            </a:r>
            <a:endParaRPr/>
          </a:p>
          <a:p>
            <a:pPr marL="457200" lvl="0" indent="-311150" algn="l" rtl="0">
              <a:spcBef>
                <a:spcPts val="1600"/>
              </a:spcBef>
              <a:spcAft>
                <a:spcPts val="0"/>
              </a:spcAft>
              <a:buSzPts val="1300"/>
              <a:buChar char="-"/>
            </a:pPr>
            <a:r>
              <a:rPr lang="en"/>
              <a:t>전략보드게임</a:t>
            </a:r>
            <a:endParaRPr/>
          </a:p>
          <a:p>
            <a:pPr marL="457200" lvl="0" indent="-311150" algn="l" rtl="0">
              <a:spcBef>
                <a:spcPts val="0"/>
              </a:spcBef>
              <a:spcAft>
                <a:spcPts val="0"/>
              </a:spcAft>
              <a:buSzPts val="1300"/>
              <a:buChar char="-"/>
            </a:pPr>
            <a:r>
              <a:rPr lang="en"/>
              <a:t>글로벌</a:t>
            </a:r>
            <a:endParaRPr/>
          </a:p>
          <a:p>
            <a:pPr marL="457200" lvl="0" indent="-311150" algn="l" rtl="0">
              <a:spcBef>
                <a:spcPts val="0"/>
              </a:spcBef>
              <a:spcAft>
                <a:spcPts val="0"/>
              </a:spcAft>
              <a:buSzPts val="1300"/>
              <a:buChar char="-"/>
            </a:pPr>
            <a:r>
              <a:rPr lang="en"/>
              <a:t>Farm simulation</a:t>
            </a:r>
            <a:endParaRPr/>
          </a:p>
          <a:p>
            <a:pPr marL="457200" lvl="0" indent="-311150" algn="l" rtl="0">
              <a:spcBef>
                <a:spcPts val="0"/>
              </a:spcBef>
              <a:spcAft>
                <a:spcPts val="0"/>
              </a:spcAft>
              <a:buSzPts val="1300"/>
              <a:buChar char="-"/>
            </a:pPr>
            <a:r>
              <a:rPr lang="en"/>
              <a:t>경쟁/ 경영</a:t>
            </a:r>
            <a:endParaRPr/>
          </a:p>
          <a:p>
            <a:pPr marL="0" lvl="0" indent="0" algn="l" rtl="0">
              <a:spcBef>
                <a:spcPts val="1600"/>
              </a:spcBef>
              <a:spcAft>
                <a:spcPts val="1600"/>
              </a:spcAft>
              <a:buNone/>
            </a:pPr>
            <a:endParaRPr/>
          </a:p>
        </p:txBody>
      </p:sp>
      <p:pic>
        <p:nvPicPr>
          <p:cNvPr id="304" name="Google Shape;304;p17"/>
          <p:cNvPicPr preferRelativeResize="0"/>
          <p:nvPr/>
        </p:nvPicPr>
        <p:blipFill>
          <a:blip r:embed="rId3">
            <a:alphaModFix/>
          </a:blip>
          <a:stretch>
            <a:fillRect/>
          </a:stretch>
        </p:blipFill>
        <p:spPr>
          <a:xfrm>
            <a:off x="4204650" y="1538099"/>
            <a:ext cx="2178248" cy="2904300"/>
          </a:xfrm>
          <a:prstGeom prst="rect">
            <a:avLst/>
          </a:prstGeom>
          <a:noFill/>
          <a:ln>
            <a:noFill/>
          </a:ln>
        </p:spPr>
      </p:pic>
      <p:pic>
        <p:nvPicPr>
          <p:cNvPr id="305" name="Google Shape;305;p17"/>
          <p:cNvPicPr preferRelativeResize="0"/>
          <p:nvPr/>
        </p:nvPicPr>
        <p:blipFill>
          <a:blip r:embed="rId4">
            <a:alphaModFix/>
          </a:blip>
          <a:stretch>
            <a:fillRect/>
          </a:stretch>
        </p:blipFill>
        <p:spPr>
          <a:xfrm>
            <a:off x="265401" y="1538100"/>
            <a:ext cx="3869201" cy="2904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스토리</a:t>
            </a:r>
            <a:endParaRPr sz="2000"/>
          </a:p>
        </p:txBody>
      </p:sp>
      <p:sp>
        <p:nvSpPr>
          <p:cNvPr id="311" name="Google Shape;311;p18"/>
          <p:cNvSpPr txBox="1">
            <a:spLocks noGrp="1"/>
          </p:cNvSpPr>
          <p:nvPr>
            <p:ph type="body" idx="1"/>
          </p:nvPr>
        </p:nvSpPr>
        <p:spPr>
          <a:xfrm>
            <a:off x="669600" y="1597875"/>
            <a:ext cx="7664700" cy="3158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a:t>플레이어들은 각자 지역에서 가장 뛰어난 농부로 선정된 전설적인 농부들입니다. 그들은 이제 누가 진정한 이 시대의 농경 패자인지 가리기 위해 ‘월드 챔피언쉽 오브 파머’의 결승 스테이지인 팜 랜드에 모여 대결을 벌입니다! </a:t>
            </a:r>
            <a:endParaRPr/>
          </a:p>
          <a:p>
            <a:pPr marL="0" lvl="0" indent="0" algn="l" rtl="0">
              <a:spcBef>
                <a:spcPts val="1200"/>
              </a:spcBef>
              <a:spcAft>
                <a:spcPts val="0"/>
              </a:spcAft>
              <a:buNone/>
            </a:pPr>
            <a:r>
              <a:rPr lang="en"/>
              <a:t>정해진 농산물을 경작하여 수확하고 마켓을 통해 사고 팔면서 누구보다 빠르게 유동 자산을 100코인을 모은 사람이 우승자가 됩니다. 단순히 수확을 많이 하는 게 중요한 게 아닙니다. 더 비싼 작물을 재배해 큰 돈을 벌고, 농지를 확장할 수도 있습니다. 농지를 늘리다 황무지를 만나 골치를 썩을 수도 있죠. 경기장의 환경은 시시각각 변하며 대비가 허술한  플레이어 들을 괴롭힙니다. 기껏 농사를 지은 작물들이 비바람에 쓸려나가는 모습을 보면 가슴이 찢어지겠죠. 물론 여기서 끝이 아니라, 플레이어들은 준비된 찬스 카드를 이용해 경쟁자의 농사를 방해하거나, 자신의 작물을 보호할 수 있습니다. 병충해를 퍼트리고, 야생동물을 부르고, 아예 상대의 수확을 훔쳐올 수도 있습니다. 또, 더 불꽃튀는 경쟁을 위해 도입된 옥션 시스템은 지략과 눈치로 시세 차액을 노릴 수도 있습니다. </a:t>
            </a:r>
            <a:endParaRPr/>
          </a:p>
          <a:p>
            <a:pPr marL="0" lvl="0" indent="0" algn="l" rtl="0">
              <a:spcBef>
                <a:spcPts val="1200"/>
              </a:spcBef>
              <a:spcAft>
                <a:spcPts val="0"/>
              </a:spcAft>
              <a:buNone/>
            </a:pPr>
            <a:r>
              <a:rPr lang="en"/>
              <a:t>여러분도 어서 뛰어난 감각과 지략을 이용해 세계 최고의 농부가 되는 명예를 누리세요!</a:t>
            </a:r>
            <a:endParaRPr/>
          </a:p>
          <a:p>
            <a:pPr marL="0" lvl="0" indent="0" algn="l" rtl="0">
              <a:spcBef>
                <a:spcPts val="1200"/>
              </a:spcBef>
              <a:spcAft>
                <a:spcPts val="1200"/>
              </a:spcAft>
              <a:buNone/>
            </a:pPr>
            <a:endParaRPr/>
          </a:p>
        </p:txBody>
      </p:sp>
      <p:pic>
        <p:nvPicPr>
          <p:cNvPr id="312" name="Google Shape;312;p18"/>
          <p:cNvPicPr preferRelativeResize="0"/>
          <p:nvPr/>
        </p:nvPicPr>
        <p:blipFill>
          <a:blip r:embed="rId3">
            <a:alphaModFix/>
          </a:blip>
          <a:stretch>
            <a:fillRect/>
          </a:stretch>
        </p:blipFill>
        <p:spPr>
          <a:xfrm>
            <a:off x="6579950" y="297176"/>
            <a:ext cx="2400774" cy="1349975"/>
          </a:xfrm>
          <a:prstGeom prst="rect">
            <a:avLst/>
          </a:prstGeom>
          <a:noFill/>
          <a:ln>
            <a:noFill/>
          </a:ln>
        </p:spPr>
      </p:pic>
      <p:pic>
        <p:nvPicPr>
          <p:cNvPr id="313" name="Google Shape;313;p18"/>
          <p:cNvPicPr preferRelativeResize="0"/>
          <p:nvPr/>
        </p:nvPicPr>
        <p:blipFill>
          <a:blip r:embed="rId4">
            <a:alphaModFix/>
          </a:blip>
          <a:stretch>
            <a:fillRect/>
          </a:stretch>
        </p:blipFill>
        <p:spPr>
          <a:xfrm>
            <a:off x="5032963" y="182375"/>
            <a:ext cx="1546975" cy="1546975"/>
          </a:xfrm>
          <a:prstGeom prst="rect">
            <a:avLst/>
          </a:prstGeom>
          <a:noFill/>
          <a:ln>
            <a:noFill/>
          </a:ln>
        </p:spPr>
      </p:pic>
      <p:pic>
        <p:nvPicPr>
          <p:cNvPr id="314" name="Google Shape;314;p18"/>
          <p:cNvPicPr preferRelativeResize="0"/>
          <p:nvPr/>
        </p:nvPicPr>
        <p:blipFill>
          <a:blip r:embed="rId5">
            <a:alphaModFix/>
          </a:blip>
          <a:stretch>
            <a:fillRect/>
          </a:stretch>
        </p:blipFill>
        <p:spPr>
          <a:xfrm>
            <a:off x="2856350" y="247900"/>
            <a:ext cx="2221650" cy="144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p:nvPr/>
        </p:nvSpPr>
        <p:spPr>
          <a:xfrm>
            <a:off x="1402750" y="1512400"/>
            <a:ext cx="4326300" cy="3415200"/>
          </a:xfrm>
          <a:prstGeom prst="round2SameRect">
            <a:avLst>
              <a:gd name="adj1" fmla="val 16667"/>
              <a:gd name="adj2" fmla="val 0"/>
            </a:avLst>
          </a:prstGeom>
          <a:noFill/>
          <a:ln w="19050"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메커니즘</a:t>
            </a:r>
            <a:r>
              <a:rPr lang="en" sz="2900"/>
              <a:t> </a:t>
            </a:r>
            <a:endParaRPr sz="2900"/>
          </a:p>
        </p:txBody>
      </p:sp>
      <p:sp>
        <p:nvSpPr>
          <p:cNvPr id="321" name="Google Shape;321;p19"/>
          <p:cNvSpPr txBox="1">
            <a:spLocks noGrp="1"/>
          </p:cNvSpPr>
          <p:nvPr>
            <p:ph type="body" idx="1"/>
          </p:nvPr>
        </p:nvSpPr>
        <p:spPr>
          <a:xfrm>
            <a:off x="5493225" y="1200625"/>
            <a:ext cx="3726900" cy="999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농작물재배가 기본액션</a:t>
            </a:r>
            <a:endParaRPr sz="1200" b="1"/>
          </a:p>
          <a:p>
            <a:pPr marL="457200" lvl="0" indent="-304800" algn="l" rtl="0">
              <a:spcBef>
                <a:spcPts val="0"/>
              </a:spcBef>
              <a:spcAft>
                <a:spcPts val="0"/>
              </a:spcAft>
              <a:buSzPts val="1200"/>
              <a:buChar char="-"/>
            </a:pPr>
            <a:r>
              <a:rPr lang="en" sz="1200" b="1"/>
              <a:t>라운드가 거듭되면서 환경변화/경제활동/찬스카드등의 인터렉션이 발생</a:t>
            </a:r>
            <a:endParaRPr sz="1200" b="1"/>
          </a:p>
        </p:txBody>
      </p:sp>
      <p:sp>
        <p:nvSpPr>
          <p:cNvPr id="322" name="Google Shape;322;p19"/>
          <p:cNvSpPr/>
          <p:nvPr/>
        </p:nvSpPr>
        <p:spPr>
          <a:xfrm>
            <a:off x="1641650" y="2599175"/>
            <a:ext cx="887400" cy="8874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땅을 산다</a:t>
            </a:r>
            <a:endParaRPr/>
          </a:p>
        </p:txBody>
      </p:sp>
      <p:sp>
        <p:nvSpPr>
          <p:cNvPr id="323" name="Google Shape;323;p19"/>
          <p:cNvSpPr/>
          <p:nvPr/>
        </p:nvSpPr>
        <p:spPr>
          <a:xfrm>
            <a:off x="3122200" y="1711325"/>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작물을 심는다.</a:t>
            </a:r>
            <a:endParaRPr/>
          </a:p>
        </p:txBody>
      </p:sp>
      <p:sp>
        <p:nvSpPr>
          <p:cNvPr id="324" name="Google Shape;324;p19"/>
          <p:cNvSpPr/>
          <p:nvPr/>
        </p:nvSpPr>
        <p:spPr>
          <a:xfrm>
            <a:off x="4597863" y="2575563"/>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물을준다.</a:t>
            </a:r>
            <a:endParaRPr/>
          </a:p>
        </p:txBody>
      </p:sp>
      <p:sp>
        <p:nvSpPr>
          <p:cNvPr id="325" name="Google Shape;325;p19"/>
          <p:cNvSpPr/>
          <p:nvPr/>
        </p:nvSpPr>
        <p:spPr>
          <a:xfrm>
            <a:off x="3838150" y="3802075"/>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수확한다.</a:t>
            </a:r>
            <a:endParaRPr/>
          </a:p>
        </p:txBody>
      </p:sp>
      <p:sp>
        <p:nvSpPr>
          <p:cNvPr id="326" name="Google Shape;326;p19"/>
          <p:cNvSpPr/>
          <p:nvPr/>
        </p:nvSpPr>
        <p:spPr>
          <a:xfrm>
            <a:off x="2440750" y="3802063"/>
            <a:ext cx="887400" cy="8874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시장에 판다.</a:t>
            </a:r>
            <a:endParaRPr/>
          </a:p>
        </p:txBody>
      </p:sp>
      <p:sp>
        <p:nvSpPr>
          <p:cNvPr id="327" name="Google Shape;327;p19"/>
          <p:cNvSpPr/>
          <p:nvPr/>
        </p:nvSpPr>
        <p:spPr>
          <a:xfrm>
            <a:off x="126303" y="29480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경매</a:t>
            </a:r>
            <a:endParaRPr/>
          </a:p>
        </p:txBody>
      </p:sp>
      <p:sp>
        <p:nvSpPr>
          <p:cNvPr id="328" name="Google Shape;328;p19"/>
          <p:cNvSpPr/>
          <p:nvPr/>
        </p:nvSpPr>
        <p:spPr>
          <a:xfrm>
            <a:off x="6679978" y="33131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환경변화</a:t>
            </a:r>
            <a:endParaRPr/>
          </a:p>
        </p:txBody>
      </p:sp>
      <p:sp>
        <p:nvSpPr>
          <p:cNvPr id="329" name="Google Shape;329;p19"/>
          <p:cNvSpPr/>
          <p:nvPr/>
        </p:nvSpPr>
        <p:spPr>
          <a:xfrm>
            <a:off x="6679978" y="22733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찬스카드</a:t>
            </a:r>
            <a:endParaRPr/>
          </a:p>
        </p:txBody>
      </p:sp>
      <p:cxnSp>
        <p:nvCxnSpPr>
          <p:cNvPr id="330" name="Google Shape;330;p19"/>
          <p:cNvCxnSpPr>
            <a:stCxn id="323" idx="1"/>
            <a:endCxn id="322" idx="0"/>
          </p:cNvCxnSpPr>
          <p:nvPr/>
        </p:nvCxnSpPr>
        <p:spPr>
          <a:xfrm flipH="1">
            <a:off x="2085400" y="2155025"/>
            <a:ext cx="1036800" cy="444300"/>
          </a:xfrm>
          <a:prstGeom prst="curvedConnector2">
            <a:avLst/>
          </a:prstGeom>
          <a:noFill/>
          <a:ln w="28575" cap="flat" cmpd="sng">
            <a:solidFill>
              <a:srgbClr val="1155CC"/>
            </a:solidFill>
            <a:prstDash val="solid"/>
            <a:round/>
            <a:headEnd type="triangle" w="med" len="med"/>
            <a:tailEnd type="none" w="med" len="med"/>
          </a:ln>
        </p:spPr>
      </p:cxnSp>
      <p:cxnSp>
        <p:nvCxnSpPr>
          <p:cNvPr id="331" name="Google Shape;331;p19"/>
          <p:cNvCxnSpPr>
            <a:stCxn id="322" idx="2"/>
            <a:endCxn id="326" idx="1"/>
          </p:cNvCxnSpPr>
          <p:nvPr/>
        </p:nvCxnSpPr>
        <p:spPr>
          <a:xfrm rot="-5400000" flipH="1">
            <a:off x="1883450" y="3688475"/>
            <a:ext cx="759300" cy="355500"/>
          </a:xfrm>
          <a:prstGeom prst="curvedConnector2">
            <a:avLst/>
          </a:prstGeom>
          <a:noFill/>
          <a:ln w="28575" cap="flat" cmpd="sng">
            <a:solidFill>
              <a:srgbClr val="1155CC"/>
            </a:solidFill>
            <a:prstDash val="solid"/>
            <a:round/>
            <a:headEnd type="triangle" w="med" len="med"/>
            <a:tailEnd type="none" w="med" len="med"/>
          </a:ln>
        </p:spPr>
      </p:cxnSp>
      <p:cxnSp>
        <p:nvCxnSpPr>
          <p:cNvPr id="332" name="Google Shape;332;p19"/>
          <p:cNvCxnSpPr>
            <a:stCxn id="326" idx="2"/>
            <a:endCxn id="325" idx="2"/>
          </p:cNvCxnSpPr>
          <p:nvPr/>
        </p:nvCxnSpPr>
        <p:spPr>
          <a:xfrm rot="-5400000" flipH="1">
            <a:off x="3582850" y="3991063"/>
            <a:ext cx="600" cy="1397400"/>
          </a:xfrm>
          <a:prstGeom prst="curvedConnector3">
            <a:avLst>
              <a:gd name="adj1" fmla="val 39689583"/>
            </a:avLst>
          </a:prstGeom>
          <a:noFill/>
          <a:ln w="28575" cap="flat" cmpd="sng">
            <a:solidFill>
              <a:srgbClr val="1155CC"/>
            </a:solidFill>
            <a:prstDash val="solid"/>
            <a:round/>
            <a:headEnd type="triangle" w="med" len="med"/>
            <a:tailEnd type="none" w="med" len="med"/>
          </a:ln>
        </p:spPr>
      </p:cxnSp>
      <p:cxnSp>
        <p:nvCxnSpPr>
          <p:cNvPr id="333" name="Google Shape;333;p19"/>
          <p:cNvCxnSpPr>
            <a:stCxn id="325" idx="3"/>
            <a:endCxn id="324" idx="2"/>
          </p:cNvCxnSpPr>
          <p:nvPr/>
        </p:nvCxnSpPr>
        <p:spPr>
          <a:xfrm rot="10800000" flipH="1">
            <a:off x="4725550" y="3463075"/>
            <a:ext cx="315900" cy="782700"/>
          </a:xfrm>
          <a:prstGeom prst="curvedConnector2">
            <a:avLst/>
          </a:prstGeom>
          <a:noFill/>
          <a:ln w="28575" cap="flat" cmpd="sng">
            <a:solidFill>
              <a:srgbClr val="38761D"/>
            </a:solidFill>
            <a:prstDash val="solid"/>
            <a:round/>
            <a:headEnd type="triangle" w="med" len="med"/>
            <a:tailEnd type="none" w="med" len="med"/>
          </a:ln>
        </p:spPr>
      </p:cxnSp>
      <p:cxnSp>
        <p:nvCxnSpPr>
          <p:cNvPr id="334" name="Google Shape;334;p19"/>
          <p:cNvCxnSpPr>
            <a:stCxn id="324" idx="0"/>
            <a:endCxn id="323" idx="3"/>
          </p:cNvCxnSpPr>
          <p:nvPr/>
        </p:nvCxnSpPr>
        <p:spPr>
          <a:xfrm rot="5400000" flipH="1">
            <a:off x="4315263" y="1849263"/>
            <a:ext cx="420600" cy="1032000"/>
          </a:xfrm>
          <a:prstGeom prst="curvedConnector2">
            <a:avLst/>
          </a:prstGeom>
          <a:noFill/>
          <a:ln w="28575" cap="flat" cmpd="sng">
            <a:solidFill>
              <a:srgbClr val="38761D"/>
            </a:solidFill>
            <a:prstDash val="solid"/>
            <a:round/>
            <a:headEnd type="triangle" w="med" len="med"/>
            <a:tailEnd type="none" w="med" len="med"/>
          </a:ln>
        </p:spPr>
      </p:cxnSp>
      <p:cxnSp>
        <p:nvCxnSpPr>
          <p:cNvPr id="335" name="Google Shape;335;p19"/>
          <p:cNvCxnSpPr>
            <a:stCxn id="328" idx="1"/>
            <a:endCxn id="325" idx="3"/>
          </p:cNvCxnSpPr>
          <p:nvPr/>
        </p:nvCxnSpPr>
        <p:spPr>
          <a:xfrm flipH="1">
            <a:off x="4725478" y="3756875"/>
            <a:ext cx="1954500" cy="489000"/>
          </a:xfrm>
          <a:prstGeom prst="curvedConnector3">
            <a:avLst>
              <a:gd name="adj1" fmla="val 49998"/>
            </a:avLst>
          </a:prstGeom>
          <a:noFill/>
          <a:ln w="19050" cap="flat" cmpd="sng">
            <a:solidFill>
              <a:srgbClr val="FF0000"/>
            </a:solidFill>
            <a:prstDash val="dash"/>
            <a:round/>
            <a:headEnd type="none" w="med" len="med"/>
            <a:tailEnd type="stealth" w="med" len="med"/>
          </a:ln>
        </p:spPr>
      </p:cxnSp>
      <p:cxnSp>
        <p:nvCxnSpPr>
          <p:cNvPr id="336" name="Google Shape;336;p19"/>
          <p:cNvCxnSpPr>
            <a:stCxn id="327" idx="3"/>
            <a:endCxn id="326" idx="1"/>
          </p:cNvCxnSpPr>
          <p:nvPr/>
        </p:nvCxnSpPr>
        <p:spPr>
          <a:xfrm>
            <a:off x="1227603" y="3391775"/>
            <a:ext cx="1213200" cy="854100"/>
          </a:xfrm>
          <a:prstGeom prst="curvedConnector3">
            <a:avLst>
              <a:gd name="adj1" fmla="val 49998"/>
            </a:avLst>
          </a:prstGeom>
          <a:noFill/>
          <a:ln w="19050" cap="flat" cmpd="sng">
            <a:solidFill>
              <a:srgbClr val="FF0000"/>
            </a:solidFill>
            <a:prstDash val="dash"/>
            <a:round/>
            <a:headEnd type="none" w="med" len="med"/>
            <a:tailEnd type="stealth" w="med" len="med"/>
          </a:ln>
        </p:spPr>
      </p:cxnSp>
      <p:cxnSp>
        <p:nvCxnSpPr>
          <p:cNvPr id="337" name="Google Shape;337;p19"/>
          <p:cNvCxnSpPr>
            <a:stCxn id="329" idx="1"/>
            <a:endCxn id="319" idx="0"/>
          </p:cNvCxnSpPr>
          <p:nvPr/>
        </p:nvCxnSpPr>
        <p:spPr>
          <a:xfrm flipH="1">
            <a:off x="5728978" y="2717075"/>
            <a:ext cx="951000" cy="502800"/>
          </a:xfrm>
          <a:prstGeom prst="curvedConnector3">
            <a:avLst>
              <a:gd name="adj1" fmla="val 49996"/>
            </a:avLst>
          </a:prstGeom>
          <a:noFill/>
          <a:ln w="19050" cap="flat" cmpd="sng">
            <a:solidFill>
              <a:srgbClr val="FF0000"/>
            </a:solidFill>
            <a:prstDash val="dash"/>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20"/>
          <p:cNvPicPr preferRelativeResize="0"/>
          <p:nvPr/>
        </p:nvPicPr>
        <p:blipFill>
          <a:blip r:embed="rId3">
            <a:alphaModFix/>
          </a:blip>
          <a:stretch>
            <a:fillRect/>
          </a:stretch>
        </p:blipFill>
        <p:spPr>
          <a:xfrm>
            <a:off x="5723200" y="1373438"/>
            <a:ext cx="3181374" cy="2396626"/>
          </a:xfrm>
          <a:prstGeom prst="rect">
            <a:avLst/>
          </a:prstGeom>
          <a:noFill/>
          <a:ln>
            <a:noFill/>
          </a:ln>
        </p:spPr>
      </p:pic>
      <p:sp>
        <p:nvSpPr>
          <p:cNvPr id="343" name="Google Shape;343;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MAP</a:t>
            </a:r>
            <a:endParaRPr sz="2000"/>
          </a:p>
        </p:txBody>
      </p:sp>
      <p:sp>
        <p:nvSpPr>
          <p:cNvPr id="344" name="Google Shape;344;p20"/>
          <p:cNvSpPr txBox="1">
            <a:spLocks noGrp="1"/>
          </p:cNvSpPr>
          <p:nvPr>
            <p:ph type="body" idx="1"/>
          </p:nvPr>
        </p:nvSpPr>
        <p:spPr>
          <a:xfrm>
            <a:off x="4326575" y="4461750"/>
            <a:ext cx="4578000" cy="577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b="1"/>
              <a:t>다양한 컴포넌트로 구성되며 자원을 직접 만지면서 플레이들 끼리 인터렉션 하면서 플레이 한다.</a:t>
            </a:r>
            <a:endParaRPr b="1"/>
          </a:p>
        </p:txBody>
      </p:sp>
      <p:pic>
        <p:nvPicPr>
          <p:cNvPr id="345" name="Google Shape;345;p20"/>
          <p:cNvPicPr preferRelativeResize="0"/>
          <p:nvPr/>
        </p:nvPicPr>
        <p:blipFill>
          <a:blip r:embed="rId4">
            <a:alphaModFix/>
          </a:blip>
          <a:stretch>
            <a:fillRect/>
          </a:stretch>
        </p:blipFill>
        <p:spPr>
          <a:xfrm>
            <a:off x="152400" y="1478910"/>
            <a:ext cx="4419599" cy="3512190"/>
          </a:xfrm>
          <a:prstGeom prst="rect">
            <a:avLst/>
          </a:prstGeom>
          <a:noFill/>
          <a:ln>
            <a:noFill/>
          </a:ln>
        </p:spPr>
      </p:pic>
      <p:pic>
        <p:nvPicPr>
          <p:cNvPr id="346" name="Google Shape;346;p20"/>
          <p:cNvPicPr preferRelativeResize="0"/>
          <p:nvPr/>
        </p:nvPicPr>
        <p:blipFill>
          <a:blip r:embed="rId5">
            <a:alphaModFix/>
          </a:blip>
          <a:stretch>
            <a:fillRect/>
          </a:stretch>
        </p:blipFill>
        <p:spPr>
          <a:xfrm>
            <a:off x="4678936" y="1869125"/>
            <a:ext cx="2111741" cy="255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제작순서</a:t>
            </a:r>
            <a:endParaRPr sz="2000"/>
          </a:p>
        </p:txBody>
      </p:sp>
      <p:sp>
        <p:nvSpPr>
          <p:cNvPr id="352" name="Google Shape;352;p21"/>
          <p:cNvSpPr/>
          <p:nvPr/>
        </p:nvSpPr>
        <p:spPr>
          <a:xfrm>
            <a:off x="126525"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컨셉회의</a:t>
            </a:r>
            <a:endParaRPr/>
          </a:p>
        </p:txBody>
      </p:sp>
      <p:sp>
        <p:nvSpPr>
          <p:cNvPr id="353" name="Google Shape;353;p21"/>
          <p:cNvSpPr/>
          <p:nvPr/>
        </p:nvSpPr>
        <p:spPr>
          <a:xfrm>
            <a:off x="1054200"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1602025"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자료조사</a:t>
            </a:r>
            <a:endParaRPr/>
          </a:p>
        </p:txBody>
      </p:sp>
      <p:sp>
        <p:nvSpPr>
          <p:cNvPr id="355" name="Google Shape;355;p21"/>
          <p:cNvSpPr/>
          <p:nvPr/>
        </p:nvSpPr>
        <p:spPr>
          <a:xfrm>
            <a:off x="3140638"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사용자</a:t>
            </a:r>
            <a:endParaRPr/>
          </a:p>
          <a:p>
            <a:pPr marL="0" lvl="0" indent="0" algn="l" rtl="0">
              <a:spcBef>
                <a:spcPts val="0"/>
              </a:spcBef>
              <a:spcAft>
                <a:spcPts val="0"/>
              </a:spcAft>
              <a:buNone/>
            </a:pPr>
            <a:r>
              <a:rPr lang="en"/>
              <a:t>시나리오</a:t>
            </a:r>
            <a:endParaRPr/>
          </a:p>
        </p:txBody>
      </p:sp>
      <p:sp>
        <p:nvSpPr>
          <p:cNvPr id="356" name="Google Shape;356;p21"/>
          <p:cNvSpPr/>
          <p:nvPr/>
        </p:nvSpPr>
        <p:spPr>
          <a:xfrm>
            <a:off x="4572000" y="2111075"/>
            <a:ext cx="12510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체크 리스트</a:t>
            </a:r>
            <a:endParaRPr/>
          </a:p>
          <a:p>
            <a:pPr marL="0" lvl="0" indent="0" algn="l" rtl="0">
              <a:spcBef>
                <a:spcPts val="0"/>
              </a:spcBef>
              <a:spcAft>
                <a:spcPts val="0"/>
              </a:spcAft>
              <a:buNone/>
            </a:pPr>
            <a:r>
              <a:rPr lang="en"/>
              <a:t>작성</a:t>
            </a:r>
            <a:endParaRPr/>
          </a:p>
        </p:txBody>
      </p:sp>
      <p:sp>
        <p:nvSpPr>
          <p:cNvPr id="357" name="Google Shape;357;p21"/>
          <p:cNvSpPr/>
          <p:nvPr/>
        </p:nvSpPr>
        <p:spPr>
          <a:xfrm>
            <a:off x="6137927" y="21110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페이퍼</a:t>
            </a:r>
            <a:endParaRPr/>
          </a:p>
          <a:p>
            <a:pPr marL="0" lvl="0" indent="0" algn="l" rtl="0">
              <a:spcBef>
                <a:spcPts val="0"/>
              </a:spcBef>
              <a:spcAft>
                <a:spcPts val="0"/>
              </a:spcAft>
              <a:buNone/>
            </a:pPr>
            <a:r>
              <a:rPr lang="en"/>
              <a:t>플레이 1.0</a:t>
            </a:r>
            <a:endParaRPr/>
          </a:p>
        </p:txBody>
      </p:sp>
      <p:sp>
        <p:nvSpPr>
          <p:cNvPr id="358" name="Google Shape;358;p21"/>
          <p:cNvSpPr/>
          <p:nvPr/>
        </p:nvSpPr>
        <p:spPr>
          <a:xfrm>
            <a:off x="7735202" y="21110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페이퍼</a:t>
            </a:r>
            <a:endParaRPr/>
          </a:p>
          <a:p>
            <a:pPr marL="0" lvl="0" indent="0" algn="l" rtl="0">
              <a:spcBef>
                <a:spcPts val="0"/>
              </a:spcBef>
              <a:spcAft>
                <a:spcPts val="0"/>
              </a:spcAft>
              <a:buNone/>
            </a:pPr>
            <a:r>
              <a:rPr lang="en"/>
              <a:t>플레이 2.0</a:t>
            </a:r>
            <a:endParaRPr/>
          </a:p>
        </p:txBody>
      </p:sp>
      <p:sp>
        <p:nvSpPr>
          <p:cNvPr id="359" name="Google Shape;359;p21"/>
          <p:cNvSpPr/>
          <p:nvPr/>
        </p:nvSpPr>
        <p:spPr>
          <a:xfrm>
            <a:off x="2647325"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417476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568181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726506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6137927" y="33244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개선사항</a:t>
            </a:r>
            <a:endParaRPr/>
          </a:p>
          <a:p>
            <a:pPr marL="0" lvl="0" indent="0" algn="l" rtl="0">
              <a:spcBef>
                <a:spcPts val="0"/>
              </a:spcBef>
              <a:spcAft>
                <a:spcPts val="0"/>
              </a:spcAft>
              <a:buNone/>
            </a:pPr>
            <a:r>
              <a:rPr lang="en"/>
              <a:t>도출</a:t>
            </a:r>
            <a:endParaRPr/>
          </a:p>
        </p:txBody>
      </p:sp>
      <p:sp>
        <p:nvSpPr>
          <p:cNvPr id="364" name="Google Shape;364;p21"/>
          <p:cNvSpPr/>
          <p:nvPr/>
        </p:nvSpPr>
        <p:spPr>
          <a:xfrm rot="10800000">
            <a:off x="7704875" y="3130350"/>
            <a:ext cx="657600" cy="5826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rot="-5400000">
            <a:off x="5131075" y="3130350"/>
            <a:ext cx="657600" cy="5826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776</Words>
  <Application>Microsoft Office PowerPoint</Application>
  <PresentationFormat>화면 슬라이드 쇼(16:9)</PresentationFormat>
  <Paragraphs>207</Paragraphs>
  <Slides>23</Slides>
  <Notes>22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23</vt:i4>
      </vt:variant>
    </vt:vector>
  </HeadingPairs>
  <TitlesOfParts>
    <vt:vector size="28" baseType="lpstr">
      <vt:lpstr>Arial</vt:lpstr>
      <vt:lpstr>맑은 고딕</vt:lpstr>
      <vt:lpstr>Maven Pro</vt:lpstr>
      <vt:lpstr>Nunito</vt:lpstr>
      <vt:lpstr>Momentum</vt:lpstr>
      <vt:lpstr>Farm Land Review</vt:lpstr>
      <vt:lpstr>Contents</vt:lpstr>
      <vt:lpstr>게임소개</vt:lpstr>
      <vt:lpstr>게임소개 구성요소</vt:lpstr>
      <vt:lpstr>게임컨셉 Key world</vt:lpstr>
      <vt:lpstr>게임컨셉 스토리</vt:lpstr>
      <vt:lpstr>게임컨셉 메커니즘 </vt:lpstr>
      <vt:lpstr>게임컨셉 MAP</vt:lpstr>
      <vt:lpstr>제작과정 제작순서</vt:lpstr>
      <vt:lpstr>플레이방법</vt:lpstr>
      <vt:lpstr>제작과정 컨셉회의</vt:lpstr>
      <vt:lpstr>제작과정 2.자료조사</vt:lpstr>
      <vt:lpstr>제작과정 3.사용자 시나리오 작성</vt:lpstr>
      <vt:lpstr>제작과정 4.일정관리</vt:lpstr>
      <vt:lpstr>제작과정 5.필요한요소 리스트 작성</vt:lpstr>
      <vt:lpstr>제작과정 6.페이퍼 플레이 1.0</vt:lpstr>
      <vt:lpstr>제작과정 7.페이퍼 플레이 2.0</vt:lpstr>
      <vt:lpstr>제작과정 오브젝트 개선</vt:lpstr>
      <vt:lpstr>제작과정 오브젝트 개선</vt:lpstr>
      <vt:lpstr>제작과정 오브젝트 개선(맵)</vt:lpstr>
      <vt:lpstr>제작과정 8.FGT(Focus group test) </vt:lpstr>
      <vt:lpstr>PostMotem</vt:lpstr>
      <vt:lpstr>PostMotem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 Land Review</dc:title>
  <cp:lastModifiedBy>이 경호</cp:lastModifiedBy>
  <cp:revision>3</cp:revision>
  <dcterms:modified xsi:type="dcterms:W3CDTF">2019-12-27T00:33:38Z</dcterms:modified>
</cp:coreProperties>
</file>